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814" r:id="rId1"/>
  </p:sldMasterIdLst>
  <p:notesMasterIdLst>
    <p:notesMasterId r:id="rId45"/>
  </p:notesMasterIdLst>
  <p:handoutMasterIdLst>
    <p:handoutMasterId r:id="rId46"/>
  </p:handoutMasterIdLst>
  <p:sldIdLst>
    <p:sldId id="700" r:id="rId2"/>
    <p:sldId id="701" r:id="rId3"/>
    <p:sldId id="338" r:id="rId4"/>
    <p:sldId id="340" r:id="rId5"/>
    <p:sldId id="2146299642" r:id="rId6"/>
    <p:sldId id="906" r:id="rId7"/>
    <p:sldId id="2146299637" r:id="rId8"/>
    <p:sldId id="260" r:id="rId9"/>
    <p:sldId id="263" r:id="rId10"/>
    <p:sldId id="2146299606" r:id="rId11"/>
    <p:sldId id="310" r:id="rId12"/>
    <p:sldId id="2146299608" r:id="rId13"/>
    <p:sldId id="907" r:id="rId14"/>
    <p:sldId id="2146299609" r:id="rId15"/>
    <p:sldId id="2146299622" r:id="rId16"/>
    <p:sldId id="2146299623" r:id="rId17"/>
    <p:sldId id="2146299612" r:id="rId18"/>
    <p:sldId id="2146299611" r:id="rId19"/>
    <p:sldId id="2146299610" r:id="rId20"/>
    <p:sldId id="2146299596" r:id="rId21"/>
    <p:sldId id="2146299624" r:id="rId22"/>
    <p:sldId id="2146299641" r:id="rId23"/>
    <p:sldId id="2146299633" r:id="rId24"/>
    <p:sldId id="2146299632" r:id="rId25"/>
    <p:sldId id="2146299646" r:id="rId26"/>
    <p:sldId id="2146299616" r:id="rId27"/>
    <p:sldId id="2146299643" r:id="rId28"/>
    <p:sldId id="2146299644" r:id="rId29"/>
    <p:sldId id="341" r:id="rId30"/>
    <p:sldId id="2146299640" r:id="rId31"/>
    <p:sldId id="2146299628" r:id="rId32"/>
    <p:sldId id="2146299620" r:id="rId33"/>
    <p:sldId id="2146299617" r:id="rId34"/>
    <p:sldId id="2146299614" r:id="rId35"/>
    <p:sldId id="2146299621" r:id="rId36"/>
    <p:sldId id="2146299618" r:id="rId37"/>
    <p:sldId id="2146299619" r:id="rId38"/>
    <p:sldId id="325" r:id="rId39"/>
    <p:sldId id="2146299625" r:id="rId40"/>
    <p:sldId id="2146299587" r:id="rId41"/>
    <p:sldId id="2146299627" r:id="rId42"/>
    <p:sldId id="2146299634" r:id="rId43"/>
    <p:sldId id="2146299645" r:id="rId44"/>
  </p:sldIdLst>
  <p:sldSz cx="9144000" cy="6858000" type="letter"/>
  <p:notesSz cx="7315200" cy="9601200"/>
  <p:embeddedFontLst>
    <p:embeddedFont>
      <p:font typeface="Century Gothic" panose="020B0502020202020204" pitchFamily="34" charset="0"/>
      <p:regular r:id="rId47"/>
      <p:bold r:id="rId48"/>
      <p:italic r:id="rId49"/>
      <p:boldItalic r:id="rId50"/>
    </p:embeddedFont>
    <p:embeddedFont>
      <p:font typeface="Garamond" panose="02020404030301010803" pitchFamily="18"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8">
          <p15:clr>
            <a:srgbClr val="A4A3A4"/>
          </p15:clr>
        </p15:guide>
        <p15:guide id="2" pos="4889">
          <p15:clr>
            <a:srgbClr val="A4A3A4"/>
          </p15:clr>
        </p15:guide>
        <p15:guide id="3" pos="2748">
          <p15:clr>
            <a:srgbClr val="A4A3A4"/>
          </p15:clr>
        </p15:guide>
      </p15:sldGuideLst>
    </p:ext>
    <p:ext uri="{2D200454-40CA-4A62-9FC3-DE9A4176ACB9}">
      <p15:notesGuideLst xmlns:p15="http://schemas.microsoft.com/office/powerpoint/2012/main">
        <p15:guide id="1" orient="horz" pos="128">
          <p15:clr>
            <a:srgbClr val="A4A3A4"/>
          </p15:clr>
        </p15:guide>
        <p15:guide id="2" orient="horz" pos="3094">
          <p15:clr>
            <a:srgbClr val="A4A3A4"/>
          </p15:clr>
        </p15:guide>
        <p15:guide id="3" pos="444">
          <p15:clr>
            <a:srgbClr val="A4A3A4"/>
          </p15:clr>
        </p15:guide>
        <p15:guide id="4" pos="416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F54"/>
    <a:srgbClr val="8F9107"/>
    <a:srgbClr val="6C7010"/>
    <a:srgbClr val="595959"/>
    <a:srgbClr val="8DFFB8"/>
    <a:srgbClr val="000154"/>
    <a:srgbClr val="777900"/>
    <a:srgbClr val="B0B455"/>
    <a:srgbClr val="9EA025"/>
    <a:srgbClr val="3E3D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0069" autoAdjust="0"/>
    <p:restoredTop sz="77279" autoAdjust="0"/>
  </p:normalViewPr>
  <p:slideViewPr>
    <p:cSldViewPr showGuides="1">
      <p:cViewPr varScale="1">
        <p:scale>
          <a:sx n="97" d="100"/>
          <a:sy n="97" d="100"/>
        </p:scale>
        <p:origin x="1768" y="200"/>
      </p:cViewPr>
      <p:guideLst>
        <p:guide orient="horz" pos="308"/>
        <p:guide pos="4889"/>
        <p:guide pos="274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9" d="100"/>
          <a:sy n="89" d="100"/>
        </p:scale>
        <p:origin x="4256" y="176"/>
      </p:cViewPr>
      <p:guideLst>
        <p:guide orient="horz" pos="128"/>
        <p:guide orient="horz" pos="3094"/>
        <p:guide pos="444"/>
        <p:guide pos="416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EF100B-A953-4AD1-9B68-6CB5B08EA5A1}" type="doc">
      <dgm:prSet loTypeId="urn:microsoft.com/office/officeart/2005/8/layout/vProcess5" loCatId="process" qsTypeId="urn:microsoft.com/office/officeart/2005/8/quickstyle/simple1" qsCatId="simple" csTypeId="urn:microsoft.com/office/officeart/2005/8/colors/accent6_5" csCatId="accent6" phldr="1"/>
      <dgm:spPr/>
      <dgm:t>
        <a:bodyPr/>
        <a:lstStyle/>
        <a:p>
          <a:endParaRPr lang="en-US"/>
        </a:p>
      </dgm:t>
    </dgm:pt>
    <dgm:pt modelId="{FDB885CA-30D7-4B46-B48A-941D9A5F20D4}">
      <dgm:prSet custT="1"/>
      <dgm:spPr>
        <a:solidFill>
          <a:srgbClr val="ADBF54">
            <a:alpha val="90000"/>
          </a:srgbClr>
        </a:solidFill>
      </dgm:spPr>
      <dgm:t>
        <a:bodyPr/>
        <a:lstStyle/>
        <a:p>
          <a:r>
            <a:rPr lang="en-US" sz="1800" dirty="0">
              <a:solidFill>
                <a:schemeClr val="tx1"/>
              </a:solidFill>
              <a:latin typeface="Arial" panose="020B0604020202020204" pitchFamily="34" charset="0"/>
              <a:cs typeface="Arial" panose="020B0604020202020204" pitchFamily="34" charset="0"/>
            </a:rPr>
            <a:t>Start with a clean data set</a:t>
          </a:r>
        </a:p>
      </dgm:t>
    </dgm:pt>
    <dgm:pt modelId="{85E281CC-33FF-4D9E-B934-543BEA911CAA}" type="parTrans" cxnId="{01C8A02A-7252-496C-A29A-ED3593C8CC09}">
      <dgm:prSet/>
      <dgm:spPr/>
      <dgm:t>
        <a:bodyPr/>
        <a:lstStyle/>
        <a:p>
          <a:endParaRPr lang="en-US" sz="3600">
            <a:solidFill>
              <a:schemeClr val="tx1"/>
            </a:solidFill>
            <a:latin typeface="Arial" panose="020B0604020202020204" pitchFamily="34" charset="0"/>
            <a:cs typeface="Arial" panose="020B0604020202020204" pitchFamily="34" charset="0"/>
          </a:endParaRPr>
        </a:p>
      </dgm:t>
    </dgm:pt>
    <dgm:pt modelId="{568276C0-C474-463C-8122-591571C8470C}" type="sibTrans" cxnId="{01C8A02A-7252-496C-A29A-ED3593C8CC09}">
      <dgm:prSet phldrT="01" phldr="0" custT="1"/>
      <dgm:spPr/>
      <dgm:t>
        <a:bodyPr/>
        <a:lstStyle/>
        <a:p>
          <a:r>
            <a:rPr lang="en-US" sz="1800" dirty="0">
              <a:solidFill>
                <a:schemeClr val="tx1"/>
              </a:solidFill>
              <a:latin typeface="Arial" panose="020B0604020202020204" pitchFamily="34" charset="0"/>
              <a:cs typeface="Arial" panose="020B0604020202020204" pitchFamily="34" charset="0"/>
            </a:rPr>
            <a:t>01</a:t>
          </a:r>
        </a:p>
      </dgm:t>
    </dgm:pt>
    <dgm:pt modelId="{748468B9-AD10-49AD-88BE-B8A506E7AC4F}">
      <dgm:prSet custT="1"/>
      <dgm:spPr>
        <a:solidFill>
          <a:srgbClr val="ADBF54">
            <a:alpha val="80000"/>
          </a:srgbClr>
        </a:solidFill>
      </dgm:spPr>
      <dgm:t>
        <a:bodyPr/>
        <a:lstStyle/>
        <a:p>
          <a:r>
            <a:rPr lang="en-US" sz="1800" dirty="0">
              <a:solidFill>
                <a:schemeClr val="tx1"/>
              </a:solidFill>
              <a:latin typeface="Arial" panose="020B0604020202020204" pitchFamily="34" charset="0"/>
              <a:cs typeface="Arial" panose="020B0604020202020204" pitchFamily="34" charset="0"/>
            </a:rPr>
            <a:t>Use your data to build visitor and inquirer segments by interest and behavior</a:t>
          </a:r>
        </a:p>
      </dgm:t>
    </dgm:pt>
    <dgm:pt modelId="{BF3894DA-1763-43F1-9117-5D26D242DB07}" type="parTrans" cxnId="{C5D16ECC-F989-4FA3-A1B7-6BF32EDB603A}">
      <dgm:prSet/>
      <dgm:spPr/>
      <dgm:t>
        <a:bodyPr/>
        <a:lstStyle/>
        <a:p>
          <a:endParaRPr lang="en-US" sz="3600">
            <a:solidFill>
              <a:schemeClr val="tx1"/>
            </a:solidFill>
            <a:latin typeface="Arial" panose="020B0604020202020204" pitchFamily="34" charset="0"/>
            <a:cs typeface="Arial" panose="020B0604020202020204" pitchFamily="34" charset="0"/>
          </a:endParaRPr>
        </a:p>
      </dgm:t>
    </dgm:pt>
    <dgm:pt modelId="{BFE7274D-DD1E-4C92-BE2C-41BDFA2105A6}" type="sibTrans" cxnId="{C5D16ECC-F989-4FA3-A1B7-6BF32EDB603A}">
      <dgm:prSet phldrT="02" phldr="0" custT="1"/>
      <dgm:spPr/>
      <dgm:t>
        <a:bodyPr/>
        <a:lstStyle/>
        <a:p>
          <a:r>
            <a:rPr lang="en-US" sz="1800" dirty="0">
              <a:solidFill>
                <a:schemeClr val="tx1"/>
              </a:solidFill>
              <a:latin typeface="Arial" panose="020B0604020202020204" pitchFamily="34" charset="0"/>
              <a:cs typeface="Arial" panose="020B0604020202020204" pitchFamily="34" charset="0"/>
            </a:rPr>
            <a:t>02</a:t>
          </a:r>
        </a:p>
      </dgm:t>
    </dgm:pt>
    <dgm:pt modelId="{DA766AD8-F1DF-45A2-AD67-1502A12D3EC4}">
      <dgm:prSet custT="1"/>
      <dgm:spPr>
        <a:solidFill>
          <a:srgbClr val="ADBF54">
            <a:alpha val="70000"/>
          </a:srgbClr>
        </a:solidFill>
      </dgm:spPr>
      <dgm:t>
        <a:bodyPr/>
        <a:lstStyle/>
        <a:p>
          <a:r>
            <a:rPr lang="en-US" sz="1800" dirty="0">
              <a:solidFill>
                <a:schemeClr val="tx1"/>
              </a:solidFill>
              <a:latin typeface="Arial" panose="020B0604020202020204" pitchFamily="34" charset="0"/>
              <a:cs typeface="Arial" panose="020B0604020202020204" pitchFamily="34" charset="0"/>
            </a:rPr>
            <a:t>Develop a true response attribution plan to measure ALL of your channels</a:t>
          </a:r>
        </a:p>
      </dgm:t>
    </dgm:pt>
    <dgm:pt modelId="{F81393C9-CB7C-454D-8D55-A1A1714C7A28}" type="parTrans" cxnId="{75827719-9E4D-4924-8351-7B3CE3B16E68}">
      <dgm:prSet/>
      <dgm:spPr/>
      <dgm:t>
        <a:bodyPr/>
        <a:lstStyle/>
        <a:p>
          <a:endParaRPr lang="en-US" sz="3600">
            <a:solidFill>
              <a:schemeClr val="tx1"/>
            </a:solidFill>
            <a:latin typeface="Arial" panose="020B0604020202020204" pitchFamily="34" charset="0"/>
            <a:cs typeface="Arial" panose="020B0604020202020204" pitchFamily="34" charset="0"/>
          </a:endParaRPr>
        </a:p>
      </dgm:t>
    </dgm:pt>
    <dgm:pt modelId="{82E8E602-370D-4DBA-A4F8-34203C4EE474}" type="sibTrans" cxnId="{75827719-9E4D-4924-8351-7B3CE3B16E68}">
      <dgm:prSet phldrT="03" phldr="0" custT="1"/>
      <dgm:spPr/>
      <dgm:t>
        <a:bodyPr/>
        <a:lstStyle/>
        <a:p>
          <a:r>
            <a:rPr lang="en-US" sz="1800" dirty="0">
              <a:solidFill>
                <a:schemeClr val="tx1"/>
              </a:solidFill>
              <a:latin typeface="Arial" panose="020B0604020202020204" pitchFamily="34" charset="0"/>
              <a:cs typeface="Arial" panose="020B0604020202020204" pitchFamily="34" charset="0"/>
            </a:rPr>
            <a:t>03</a:t>
          </a:r>
        </a:p>
      </dgm:t>
    </dgm:pt>
    <dgm:pt modelId="{487DD757-4685-4224-875B-54F5AB233ED8}">
      <dgm:prSet custT="1"/>
      <dgm:spPr>
        <a:solidFill>
          <a:srgbClr val="ADBF54">
            <a:alpha val="60000"/>
          </a:srgbClr>
        </a:solidFill>
      </dgm:spPr>
      <dgm:t>
        <a:bodyPr/>
        <a:lstStyle/>
        <a:p>
          <a:r>
            <a:rPr lang="en-US" sz="1800" dirty="0">
              <a:solidFill>
                <a:schemeClr val="tx1"/>
              </a:solidFill>
              <a:latin typeface="Arial" panose="020B0604020202020204" pitchFamily="34" charset="0"/>
              <a:cs typeface="Arial" panose="020B0604020202020204" pitchFamily="34" charset="0"/>
            </a:rPr>
            <a:t>Provide insight and validation to your ownership/funding sources</a:t>
          </a:r>
        </a:p>
      </dgm:t>
    </dgm:pt>
    <dgm:pt modelId="{A351D540-BF40-4207-B4F0-3FFE1D0A9C75}" type="parTrans" cxnId="{BFF0ADD3-0EDF-4F47-8B93-331B9B2B5770}">
      <dgm:prSet/>
      <dgm:spPr/>
      <dgm:t>
        <a:bodyPr/>
        <a:lstStyle/>
        <a:p>
          <a:endParaRPr lang="en-US" sz="3600">
            <a:solidFill>
              <a:schemeClr val="tx1"/>
            </a:solidFill>
            <a:latin typeface="Arial" panose="020B0604020202020204" pitchFamily="34" charset="0"/>
            <a:cs typeface="Arial" panose="020B0604020202020204" pitchFamily="34" charset="0"/>
          </a:endParaRPr>
        </a:p>
      </dgm:t>
    </dgm:pt>
    <dgm:pt modelId="{0BDCF790-905F-48D2-A73D-E256C3AFA98C}" type="sibTrans" cxnId="{BFF0ADD3-0EDF-4F47-8B93-331B9B2B5770}">
      <dgm:prSet phldrT="04" phldr="0" custT="1"/>
      <dgm:spPr/>
      <dgm:t>
        <a:bodyPr/>
        <a:lstStyle/>
        <a:p>
          <a:r>
            <a:rPr lang="en-US" sz="1800" dirty="0">
              <a:solidFill>
                <a:schemeClr val="tx1"/>
              </a:solidFill>
              <a:latin typeface="Arial" panose="020B0604020202020204" pitchFamily="34" charset="0"/>
              <a:cs typeface="Arial" panose="020B0604020202020204" pitchFamily="34" charset="0"/>
            </a:rPr>
            <a:t>04</a:t>
          </a:r>
        </a:p>
      </dgm:t>
    </dgm:pt>
    <dgm:pt modelId="{5881AE51-CC2D-4168-8B49-DDC2A9267022}">
      <dgm:prSet custT="1"/>
      <dgm:spPr>
        <a:solidFill>
          <a:srgbClr val="ADBF54">
            <a:alpha val="50000"/>
          </a:srgbClr>
        </a:solidFill>
      </dgm:spPr>
      <dgm:t>
        <a:bodyPr/>
        <a:lstStyle/>
        <a:p>
          <a:r>
            <a:rPr lang="en-US" sz="1800" dirty="0">
              <a:solidFill>
                <a:schemeClr val="tx1"/>
              </a:solidFill>
              <a:latin typeface="Arial" panose="020B0604020202020204" pitchFamily="34" charset="0"/>
              <a:cs typeface="Arial" panose="020B0604020202020204" pitchFamily="34" charset="0"/>
            </a:rPr>
            <a:t>Build Board alignment, attract and retain sponsors and partners by sharing full insight to campaigns, events, results</a:t>
          </a:r>
        </a:p>
      </dgm:t>
    </dgm:pt>
    <dgm:pt modelId="{DA6E8759-3541-42B4-B410-5556CF6B6B9C}" type="parTrans" cxnId="{D4C17F59-688B-44A2-A927-F5CBA8096627}">
      <dgm:prSet/>
      <dgm:spPr/>
      <dgm:t>
        <a:bodyPr/>
        <a:lstStyle/>
        <a:p>
          <a:endParaRPr lang="en-US" sz="3600">
            <a:solidFill>
              <a:schemeClr val="tx1"/>
            </a:solidFill>
            <a:latin typeface="Arial" panose="020B0604020202020204" pitchFamily="34" charset="0"/>
            <a:cs typeface="Arial" panose="020B0604020202020204" pitchFamily="34" charset="0"/>
          </a:endParaRPr>
        </a:p>
      </dgm:t>
    </dgm:pt>
    <dgm:pt modelId="{53446EC8-FC8A-43BF-8DC8-5A156C32C205}" type="sibTrans" cxnId="{D4C17F59-688B-44A2-A927-F5CBA8096627}">
      <dgm:prSet phldrT="05" phldr="0"/>
      <dgm:spPr/>
      <dgm:t>
        <a:bodyPr/>
        <a:lstStyle/>
        <a:p>
          <a:endParaRPr lang="en-US"/>
        </a:p>
      </dgm:t>
    </dgm:pt>
    <dgm:pt modelId="{425E229E-09FC-544F-9AC4-691D0E1B6B91}" type="pres">
      <dgm:prSet presAssocID="{3FEF100B-A953-4AD1-9B68-6CB5B08EA5A1}" presName="outerComposite" presStyleCnt="0">
        <dgm:presLayoutVars>
          <dgm:chMax val="5"/>
          <dgm:dir/>
          <dgm:resizeHandles val="exact"/>
        </dgm:presLayoutVars>
      </dgm:prSet>
      <dgm:spPr/>
    </dgm:pt>
    <dgm:pt modelId="{0B5D6078-26DE-3B49-BEB6-6053EC148603}" type="pres">
      <dgm:prSet presAssocID="{3FEF100B-A953-4AD1-9B68-6CB5B08EA5A1}" presName="dummyMaxCanvas" presStyleCnt="0">
        <dgm:presLayoutVars/>
      </dgm:prSet>
      <dgm:spPr/>
    </dgm:pt>
    <dgm:pt modelId="{93E41139-7556-E242-B35C-C60CB62121F8}" type="pres">
      <dgm:prSet presAssocID="{3FEF100B-A953-4AD1-9B68-6CB5B08EA5A1}" presName="FiveNodes_1" presStyleLbl="node1" presStyleIdx="0" presStyleCnt="5">
        <dgm:presLayoutVars>
          <dgm:bulletEnabled val="1"/>
        </dgm:presLayoutVars>
      </dgm:prSet>
      <dgm:spPr/>
    </dgm:pt>
    <dgm:pt modelId="{3275ACE4-9B2E-7F45-9BBC-04756CA27354}" type="pres">
      <dgm:prSet presAssocID="{3FEF100B-A953-4AD1-9B68-6CB5B08EA5A1}" presName="FiveNodes_2" presStyleLbl="node1" presStyleIdx="1" presStyleCnt="5">
        <dgm:presLayoutVars>
          <dgm:bulletEnabled val="1"/>
        </dgm:presLayoutVars>
      </dgm:prSet>
      <dgm:spPr/>
    </dgm:pt>
    <dgm:pt modelId="{BB8584D2-B223-3747-B2A1-CE576EE5CD7E}" type="pres">
      <dgm:prSet presAssocID="{3FEF100B-A953-4AD1-9B68-6CB5B08EA5A1}" presName="FiveNodes_3" presStyleLbl="node1" presStyleIdx="2" presStyleCnt="5">
        <dgm:presLayoutVars>
          <dgm:bulletEnabled val="1"/>
        </dgm:presLayoutVars>
      </dgm:prSet>
      <dgm:spPr/>
    </dgm:pt>
    <dgm:pt modelId="{BBA832C1-B314-EE45-9ED6-640A01AC3838}" type="pres">
      <dgm:prSet presAssocID="{3FEF100B-A953-4AD1-9B68-6CB5B08EA5A1}" presName="FiveNodes_4" presStyleLbl="node1" presStyleIdx="3" presStyleCnt="5">
        <dgm:presLayoutVars>
          <dgm:bulletEnabled val="1"/>
        </dgm:presLayoutVars>
      </dgm:prSet>
      <dgm:spPr/>
    </dgm:pt>
    <dgm:pt modelId="{435B7D4F-BCE0-3E4D-9EF8-B4EC0F4C1FD0}" type="pres">
      <dgm:prSet presAssocID="{3FEF100B-A953-4AD1-9B68-6CB5B08EA5A1}" presName="FiveNodes_5" presStyleLbl="node1" presStyleIdx="4" presStyleCnt="5">
        <dgm:presLayoutVars>
          <dgm:bulletEnabled val="1"/>
        </dgm:presLayoutVars>
      </dgm:prSet>
      <dgm:spPr/>
    </dgm:pt>
    <dgm:pt modelId="{DD654F69-48A8-0643-8E72-21B0B673E91D}" type="pres">
      <dgm:prSet presAssocID="{3FEF100B-A953-4AD1-9B68-6CB5B08EA5A1}" presName="FiveConn_1-2" presStyleLbl="fgAccFollowNode1" presStyleIdx="0" presStyleCnt="4">
        <dgm:presLayoutVars>
          <dgm:bulletEnabled val="1"/>
        </dgm:presLayoutVars>
      </dgm:prSet>
      <dgm:spPr/>
    </dgm:pt>
    <dgm:pt modelId="{FB587625-24EF-4B49-BB1A-997F2E7535DA}" type="pres">
      <dgm:prSet presAssocID="{3FEF100B-A953-4AD1-9B68-6CB5B08EA5A1}" presName="FiveConn_2-3" presStyleLbl="fgAccFollowNode1" presStyleIdx="1" presStyleCnt="4">
        <dgm:presLayoutVars>
          <dgm:bulletEnabled val="1"/>
        </dgm:presLayoutVars>
      </dgm:prSet>
      <dgm:spPr/>
    </dgm:pt>
    <dgm:pt modelId="{2D962258-F1C9-9041-82DA-07E920C7D8B9}" type="pres">
      <dgm:prSet presAssocID="{3FEF100B-A953-4AD1-9B68-6CB5B08EA5A1}" presName="FiveConn_3-4" presStyleLbl="fgAccFollowNode1" presStyleIdx="2" presStyleCnt="4">
        <dgm:presLayoutVars>
          <dgm:bulletEnabled val="1"/>
        </dgm:presLayoutVars>
      </dgm:prSet>
      <dgm:spPr/>
    </dgm:pt>
    <dgm:pt modelId="{8E7031A3-49A4-854A-83C3-63D64AEDD03C}" type="pres">
      <dgm:prSet presAssocID="{3FEF100B-A953-4AD1-9B68-6CB5B08EA5A1}" presName="FiveConn_4-5" presStyleLbl="fgAccFollowNode1" presStyleIdx="3" presStyleCnt="4">
        <dgm:presLayoutVars>
          <dgm:bulletEnabled val="1"/>
        </dgm:presLayoutVars>
      </dgm:prSet>
      <dgm:spPr/>
    </dgm:pt>
    <dgm:pt modelId="{4FDAB854-0E0A-7E4C-952A-EE187659B49D}" type="pres">
      <dgm:prSet presAssocID="{3FEF100B-A953-4AD1-9B68-6CB5B08EA5A1}" presName="FiveNodes_1_text" presStyleLbl="node1" presStyleIdx="4" presStyleCnt="5">
        <dgm:presLayoutVars>
          <dgm:bulletEnabled val="1"/>
        </dgm:presLayoutVars>
      </dgm:prSet>
      <dgm:spPr/>
    </dgm:pt>
    <dgm:pt modelId="{FA5585D6-1091-A04A-B818-E8D2C90269F0}" type="pres">
      <dgm:prSet presAssocID="{3FEF100B-A953-4AD1-9B68-6CB5B08EA5A1}" presName="FiveNodes_2_text" presStyleLbl="node1" presStyleIdx="4" presStyleCnt="5">
        <dgm:presLayoutVars>
          <dgm:bulletEnabled val="1"/>
        </dgm:presLayoutVars>
      </dgm:prSet>
      <dgm:spPr/>
    </dgm:pt>
    <dgm:pt modelId="{4C64F1D0-1551-4C46-993D-EF79062E8B06}" type="pres">
      <dgm:prSet presAssocID="{3FEF100B-A953-4AD1-9B68-6CB5B08EA5A1}" presName="FiveNodes_3_text" presStyleLbl="node1" presStyleIdx="4" presStyleCnt="5">
        <dgm:presLayoutVars>
          <dgm:bulletEnabled val="1"/>
        </dgm:presLayoutVars>
      </dgm:prSet>
      <dgm:spPr/>
    </dgm:pt>
    <dgm:pt modelId="{087B9BD0-69B9-6F46-85FA-141E1889AA6F}" type="pres">
      <dgm:prSet presAssocID="{3FEF100B-A953-4AD1-9B68-6CB5B08EA5A1}" presName="FiveNodes_4_text" presStyleLbl="node1" presStyleIdx="4" presStyleCnt="5">
        <dgm:presLayoutVars>
          <dgm:bulletEnabled val="1"/>
        </dgm:presLayoutVars>
      </dgm:prSet>
      <dgm:spPr/>
    </dgm:pt>
    <dgm:pt modelId="{263E1CEB-B20A-1547-959A-D46803F7E4F8}" type="pres">
      <dgm:prSet presAssocID="{3FEF100B-A953-4AD1-9B68-6CB5B08EA5A1}" presName="FiveNodes_5_text" presStyleLbl="node1" presStyleIdx="4" presStyleCnt="5">
        <dgm:presLayoutVars>
          <dgm:bulletEnabled val="1"/>
        </dgm:presLayoutVars>
      </dgm:prSet>
      <dgm:spPr/>
    </dgm:pt>
  </dgm:ptLst>
  <dgm:cxnLst>
    <dgm:cxn modelId="{7C397407-E783-2042-8A7D-FAF5D9962B86}" type="presOf" srcId="{FDB885CA-30D7-4B46-B48A-941D9A5F20D4}" destId="{93E41139-7556-E242-B35C-C60CB62121F8}" srcOrd="0" destOrd="0" presId="urn:microsoft.com/office/officeart/2005/8/layout/vProcess5"/>
    <dgm:cxn modelId="{7596200E-8F9E-EF48-8230-DA42B298BF30}" type="presOf" srcId="{5881AE51-CC2D-4168-8B49-DDC2A9267022}" destId="{263E1CEB-B20A-1547-959A-D46803F7E4F8}" srcOrd="1" destOrd="0" presId="urn:microsoft.com/office/officeart/2005/8/layout/vProcess5"/>
    <dgm:cxn modelId="{75827719-9E4D-4924-8351-7B3CE3B16E68}" srcId="{3FEF100B-A953-4AD1-9B68-6CB5B08EA5A1}" destId="{DA766AD8-F1DF-45A2-AD67-1502A12D3EC4}" srcOrd="2" destOrd="0" parTransId="{F81393C9-CB7C-454D-8D55-A1A1714C7A28}" sibTransId="{82E8E602-370D-4DBA-A4F8-34203C4EE474}"/>
    <dgm:cxn modelId="{01C8A02A-7252-496C-A29A-ED3593C8CC09}" srcId="{3FEF100B-A953-4AD1-9B68-6CB5B08EA5A1}" destId="{FDB885CA-30D7-4B46-B48A-941D9A5F20D4}" srcOrd="0" destOrd="0" parTransId="{85E281CC-33FF-4D9E-B934-543BEA911CAA}" sibTransId="{568276C0-C474-463C-8122-591571C8470C}"/>
    <dgm:cxn modelId="{BDEB8241-FFB0-7D4E-87B7-C194CCD87A3B}" type="presOf" srcId="{FDB885CA-30D7-4B46-B48A-941D9A5F20D4}" destId="{4FDAB854-0E0A-7E4C-952A-EE187659B49D}" srcOrd="1" destOrd="0" presId="urn:microsoft.com/office/officeart/2005/8/layout/vProcess5"/>
    <dgm:cxn modelId="{D4C17F59-688B-44A2-A927-F5CBA8096627}" srcId="{3FEF100B-A953-4AD1-9B68-6CB5B08EA5A1}" destId="{5881AE51-CC2D-4168-8B49-DDC2A9267022}" srcOrd="4" destOrd="0" parTransId="{DA6E8759-3541-42B4-B410-5556CF6B6B9C}" sibTransId="{53446EC8-FC8A-43BF-8DC8-5A156C32C205}"/>
    <dgm:cxn modelId="{C0E5235E-72C1-E249-A275-F8DF28587838}" type="presOf" srcId="{568276C0-C474-463C-8122-591571C8470C}" destId="{DD654F69-48A8-0643-8E72-21B0B673E91D}" srcOrd="0" destOrd="0" presId="urn:microsoft.com/office/officeart/2005/8/layout/vProcess5"/>
    <dgm:cxn modelId="{5E9B1873-85BC-DF4A-99FC-7D600D63F0AB}" type="presOf" srcId="{487DD757-4685-4224-875B-54F5AB233ED8}" destId="{BBA832C1-B314-EE45-9ED6-640A01AC3838}" srcOrd="0" destOrd="0" presId="urn:microsoft.com/office/officeart/2005/8/layout/vProcess5"/>
    <dgm:cxn modelId="{6F6C9E7C-7880-6146-8227-375F0607898F}" type="presOf" srcId="{487DD757-4685-4224-875B-54F5AB233ED8}" destId="{087B9BD0-69B9-6F46-85FA-141E1889AA6F}" srcOrd="1" destOrd="0" presId="urn:microsoft.com/office/officeart/2005/8/layout/vProcess5"/>
    <dgm:cxn modelId="{080F1388-34FA-BA4C-A5F3-8D45E4E0DBAC}" type="presOf" srcId="{DA766AD8-F1DF-45A2-AD67-1502A12D3EC4}" destId="{BB8584D2-B223-3747-B2A1-CE576EE5CD7E}" srcOrd="0" destOrd="0" presId="urn:microsoft.com/office/officeart/2005/8/layout/vProcess5"/>
    <dgm:cxn modelId="{5A163D9D-A552-594A-8D48-F5D3D4D85D88}" type="presOf" srcId="{748468B9-AD10-49AD-88BE-B8A506E7AC4F}" destId="{3275ACE4-9B2E-7F45-9BBC-04756CA27354}" srcOrd="0" destOrd="0" presId="urn:microsoft.com/office/officeart/2005/8/layout/vProcess5"/>
    <dgm:cxn modelId="{AF96CAA3-EF97-FE41-A714-8DEEF801C055}" type="presOf" srcId="{82E8E602-370D-4DBA-A4F8-34203C4EE474}" destId="{2D962258-F1C9-9041-82DA-07E920C7D8B9}" srcOrd="0" destOrd="0" presId="urn:microsoft.com/office/officeart/2005/8/layout/vProcess5"/>
    <dgm:cxn modelId="{0AD803A8-3505-AE4F-BA21-2775CA1C2B97}" type="presOf" srcId="{748468B9-AD10-49AD-88BE-B8A506E7AC4F}" destId="{FA5585D6-1091-A04A-B818-E8D2C90269F0}" srcOrd="1" destOrd="0" presId="urn:microsoft.com/office/officeart/2005/8/layout/vProcess5"/>
    <dgm:cxn modelId="{BDCB68B5-706D-F546-BE00-2275B2C7130C}" type="presOf" srcId="{5881AE51-CC2D-4168-8B49-DDC2A9267022}" destId="{435B7D4F-BCE0-3E4D-9EF8-B4EC0F4C1FD0}" srcOrd="0" destOrd="0" presId="urn:microsoft.com/office/officeart/2005/8/layout/vProcess5"/>
    <dgm:cxn modelId="{988554BF-B074-B841-BFAD-FE0E1DB93225}" type="presOf" srcId="{0BDCF790-905F-48D2-A73D-E256C3AFA98C}" destId="{8E7031A3-49A4-854A-83C3-63D64AEDD03C}" srcOrd="0" destOrd="0" presId="urn:microsoft.com/office/officeart/2005/8/layout/vProcess5"/>
    <dgm:cxn modelId="{2D2E9FBF-97F6-F646-B032-6CEA03F67E0B}" type="presOf" srcId="{BFE7274D-DD1E-4C92-BE2C-41BDFA2105A6}" destId="{FB587625-24EF-4B49-BB1A-997F2E7535DA}" srcOrd="0" destOrd="0" presId="urn:microsoft.com/office/officeart/2005/8/layout/vProcess5"/>
    <dgm:cxn modelId="{A1C1F3C9-AB2B-4B49-A500-E80B54143F35}" type="presOf" srcId="{DA766AD8-F1DF-45A2-AD67-1502A12D3EC4}" destId="{4C64F1D0-1551-4C46-993D-EF79062E8B06}" srcOrd="1" destOrd="0" presId="urn:microsoft.com/office/officeart/2005/8/layout/vProcess5"/>
    <dgm:cxn modelId="{C5D16ECC-F989-4FA3-A1B7-6BF32EDB603A}" srcId="{3FEF100B-A953-4AD1-9B68-6CB5B08EA5A1}" destId="{748468B9-AD10-49AD-88BE-B8A506E7AC4F}" srcOrd="1" destOrd="0" parTransId="{BF3894DA-1763-43F1-9117-5D26D242DB07}" sibTransId="{BFE7274D-DD1E-4C92-BE2C-41BDFA2105A6}"/>
    <dgm:cxn modelId="{BFF0ADD3-0EDF-4F47-8B93-331B9B2B5770}" srcId="{3FEF100B-A953-4AD1-9B68-6CB5B08EA5A1}" destId="{487DD757-4685-4224-875B-54F5AB233ED8}" srcOrd="3" destOrd="0" parTransId="{A351D540-BF40-4207-B4F0-3FFE1D0A9C75}" sibTransId="{0BDCF790-905F-48D2-A73D-E256C3AFA98C}"/>
    <dgm:cxn modelId="{B2F5B4E6-7CB4-5245-9635-5E6585267821}" type="presOf" srcId="{3FEF100B-A953-4AD1-9B68-6CB5B08EA5A1}" destId="{425E229E-09FC-544F-9AC4-691D0E1B6B91}" srcOrd="0" destOrd="0" presId="urn:microsoft.com/office/officeart/2005/8/layout/vProcess5"/>
    <dgm:cxn modelId="{65306488-49C1-FA44-8CC3-EF00FB4AFF75}" type="presParOf" srcId="{425E229E-09FC-544F-9AC4-691D0E1B6B91}" destId="{0B5D6078-26DE-3B49-BEB6-6053EC148603}" srcOrd="0" destOrd="0" presId="urn:microsoft.com/office/officeart/2005/8/layout/vProcess5"/>
    <dgm:cxn modelId="{F01F0D3F-51EA-1747-B67E-953F848CE2E1}" type="presParOf" srcId="{425E229E-09FC-544F-9AC4-691D0E1B6B91}" destId="{93E41139-7556-E242-B35C-C60CB62121F8}" srcOrd="1" destOrd="0" presId="urn:microsoft.com/office/officeart/2005/8/layout/vProcess5"/>
    <dgm:cxn modelId="{394E2B5D-666E-044C-AD8A-A2F7B07AA22B}" type="presParOf" srcId="{425E229E-09FC-544F-9AC4-691D0E1B6B91}" destId="{3275ACE4-9B2E-7F45-9BBC-04756CA27354}" srcOrd="2" destOrd="0" presId="urn:microsoft.com/office/officeart/2005/8/layout/vProcess5"/>
    <dgm:cxn modelId="{3530AAA5-7E2B-2844-A13B-4B8BD06FA597}" type="presParOf" srcId="{425E229E-09FC-544F-9AC4-691D0E1B6B91}" destId="{BB8584D2-B223-3747-B2A1-CE576EE5CD7E}" srcOrd="3" destOrd="0" presId="urn:microsoft.com/office/officeart/2005/8/layout/vProcess5"/>
    <dgm:cxn modelId="{1826FF7B-CE92-2345-8B47-8A19B32B18BF}" type="presParOf" srcId="{425E229E-09FC-544F-9AC4-691D0E1B6B91}" destId="{BBA832C1-B314-EE45-9ED6-640A01AC3838}" srcOrd="4" destOrd="0" presId="urn:microsoft.com/office/officeart/2005/8/layout/vProcess5"/>
    <dgm:cxn modelId="{38C5CA94-1E51-ED44-881C-83A497E42085}" type="presParOf" srcId="{425E229E-09FC-544F-9AC4-691D0E1B6B91}" destId="{435B7D4F-BCE0-3E4D-9EF8-B4EC0F4C1FD0}" srcOrd="5" destOrd="0" presId="urn:microsoft.com/office/officeart/2005/8/layout/vProcess5"/>
    <dgm:cxn modelId="{4983CE1F-9DE5-FE48-89E6-3848A476509E}" type="presParOf" srcId="{425E229E-09FC-544F-9AC4-691D0E1B6B91}" destId="{DD654F69-48A8-0643-8E72-21B0B673E91D}" srcOrd="6" destOrd="0" presId="urn:microsoft.com/office/officeart/2005/8/layout/vProcess5"/>
    <dgm:cxn modelId="{BDB5B06C-3E9B-BF49-9D3B-29A9C1F1E136}" type="presParOf" srcId="{425E229E-09FC-544F-9AC4-691D0E1B6B91}" destId="{FB587625-24EF-4B49-BB1A-997F2E7535DA}" srcOrd="7" destOrd="0" presId="urn:microsoft.com/office/officeart/2005/8/layout/vProcess5"/>
    <dgm:cxn modelId="{9EEEA27A-EE7A-754A-ABC8-E01C17B62457}" type="presParOf" srcId="{425E229E-09FC-544F-9AC4-691D0E1B6B91}" destId="{2D962258-F1C9-9041-82DA-07E920C7D8B9}" srcOrd="8" destOrd="0" presId="urn:microsoft.com/office/officeart/2005/8/layout/vProcess5"/>
    <dgm:cxn modelId="{545CBAA5-147A-D84B-B7D3-7B6E45BD069E}" type="presParOf" srcId="{425E229E-09FC-544F-9AC4-691D0E1B6B91}" destId="{8E7031A3-49A4-854A-83C3-63D64AEDD03C}" srcOrd="9" destOrd="0" presId="urn:microsoft.com/office/officeart/2005/8/layout/vProcess5"/>
    <dgm:cxn modelId="{DDBA2FCC-674A-C445-944F-525FB0E41B93}" type="presParOf" srcId="{425E229E-09FC-544F-9AC4-691D0E1B6B91}" destId="{4FDAB854-0E0A-7E4C-952A-EE187659B49D}" srcOrd="10" destOrd="0" presId="urn:microsoft.com/office/officeart/2005/8/layout/vProcess5"/>
    <dgm:cxn modelId="{1AFB1FB3-B739-0B48-8CBE-6219AB2D8743}" type="presParOf" srcId="{425E229E-09FC-544F-9AC4-691D0E1B6B91}" destId="{FA5585D6-1091-A04A-B818-E8D2C90269F0}" srcOrd="11" destOrd="0" presId="urn:microsoft.com/office/officeart/2005/8/layout/vProcess5"/>
    <dgm:cxn modelId="{CC0CB0EB-46E5-D040-8820-E28F3ED8544E}" type="presParOf" srcId="{425E229E-09FC-544F-9AC4-691D0E1B6B91}" destId="{4C64F1D0-1551-4C46-993D-EF79062E8B06}" srcOrd="12" destOrd="0" presId="urn:microsoft.com/office/officeart/2005/8/layout/vProcess5"/>
    <dgm:cxn modelId="{97C8B652-987A-9147-8F8F-5005E2D95BED}" type="presParOf" srcId="{425E229E-09FC-544F-9AC4-691D0E1B6B91}" destId="{087B9BD0-69B9-6F46-85FA-141E1889AA6F}" srcOrd="13" destOrd="0" presId="urn:microsoft.com/office/officeart/2005/8/layout/vProcess5"/>
    <dgm:cxn modelId="{1BE5CD41-2D60-734C-BABE-172AB45256AF}" type="presParOf" srcId="{425E229E-09FC-544F-9AC4-691D0E1B6B91}" destId="{263E1CEB-B20A-1547-959A-D46803F7E4F8}" srcOrd="14"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41139-7556-E242-B35C-C60CB62121F8}">
      <dsp:nvSpPr>
        <dsp:cNvPr id="0" name=""/>
        <dsp:cNvSpPr/>
      </dsp:nvSpPr>
      <dsp:spPr>
        <a:xfrm>
          <a:off x="0" y="0"/>
          <a:ext cx="6571488" cy="917974"/>
        </a:xfrm>
        <a:prstGeom prst="roundRect">
          <a:avLst>
            <a:gd name="adj" fmla="val 10000"/>
          </a:avLst>
        </a:prstGeom>
        <a:solidFill>
          <a:srgbClr val="ADBF54">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Start with a clean data set</a:t>
          </a:r>
        </a:p>
      </dsp:txBody>
      <dsp:txXfrm>
        <a:off x="26887" y="26887"/>
        <a:ext cx="5473517" cy="864200"/>
      </dsp:txXfrm>
    </dsp:sp>
    <dsp:sp modelId="{3275ACE4-9B2E-7F45-9BBC-04756CA27354}">
      <dsp:nvSpPr>
        <dsp:cNvPr id="0" name=""/>
        <dsp:cNvSpPr/>
      </dsp:nvSpPr>
      <dsp:spPr>
        <a:xfrm>
          <a:off x="490727" y="1045471"/>
          <a:ext cx="6571488" cy="917974"/>
        </a:xfrm>
        <a:prstGeom prst="roundRect">
          <a:avLst>
            <a:gd name="adj" fmla="val 10000"/>
          </a:avLst>
        </a:prstGeom>
        <a:solidFill>
          <a:srgbClr val="ADBF54">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Use your data to build visitor and inquirer segments by interest and behavior</a:t>
          </a:r>
        </a:p>
      </dsp:txBody>
      <dsp:txXfrm>
        <a:off x="517614" y="1072358"/>
        <a:ext cx="5430302" cy="864200"/>
      </dsp:txXfrm>
    </dsp:sp>
    <dsp:sp modelId="{BB8584D2-B223-3747-B2A1-CE576EE5CD7E}">
      <dsp:nvSpPr>
        <dsp:cNvPr id="0" name=""/>
        <dsp:cNvSpPr/>
      </dsp:nvSpPr>
      <dsp:spPr>
        <a:xfrm>
          <a:off x="981455" y="2090943"/>
          <a:ext cx="6571488" cy="917974"/>
        </a:xfrm>
        <a:prstGeom prst="roundRect">
          <a:avLst>
            <a:gd name="adj" fmla="val 10000"/>
          </a:avLst>
        </a:prstGeom>
        <a:solidFill>
          <a:srgbClr val="ADBF54">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Develop a true response attribution plan to measure ALL of your channels</a:t>
          </a:r>
        </a:p>
      </dsp:txBody>
      <dsp:txXfrm>
        <a:off x="1008342" y="2117830"/>
        <a:ext cx="5430302" cy="864200"/>
      </dsp:txXfrm>
    </dsp:sp>
    <dsp:sp modelId="{BBA832C1-B314-EE45-9ED6-640A01AC3838}">
      <dsp:nvSpPr>
        <dsp:cNvPr id="0" name=""/>
        <dsp:cNvSpPr/>
      </dsp:nvSpPr>
      <dsp:spPr>
        <a:xfrm>
          <a:off x="1472184" y="3136414"/>
          <a:ext cx="6571488" cy="917974"/>
        </a:xfrm>
        <a:prstGeom prst="roundRect">
          <a:avLst>
            <a:gd name="adj" fmla="val 10000"/>
          </a:avLst>
        </a:prstGeom>
        <a:solidFill>
          <a:srgbClr val="ADBF54">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Provide insight and validation to your ownership/funding sources</a:t>
          </a:r>
        </a:p>
      </dsp:txBody>
      <dsp:txXfrm>
        <a:off x="1499071" y="3163301"/>
        <a:ext cx="5430302" cy="864200"/>
      </dsp:txXfrm>
    </dsp:sp>
    <dsp:sp modelId="{435B7D4F-BCE0-3E4D-9EF8-B4EC0F4C1FD0}">
      <dsp:nvSpPr>
        <dsp:cNvPr id="0" name=""/>
        <dsp:cNvSpPr/>
      </dsp:nvSpPr>
      <dsp:spPr>
        <a:xfrm>
          <a:off x="1962911" y="4181886"/>
          <a:ext cx="6571488" cy="917974"/>
        </a:xfrm>
        <a:prstGeom prst="roundRect">
          <a:avLst>
            <a:gd name="adj" fmla="val 10000"/>
          </a:avLst>
        </a:prstGeom>
        <a:solidFill>
          <a:srgbClr val="ADBF5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Build Board alignment, attract and retain sponsors and partners by sharing full insight to campaigns, events, results</a:t>
          </a:r>
        </a:p>
      </dsp:txBody>
      <dsp:txXfrm>
        <a:off x="1989798" y="4208773"/>
        <a:ext cx="5430302" cy="864200"/>
      </dsp:txXfrm>
    </dsp:sp>
    <dsp:sp modelId="{DD654F69-48A8-0643-8E72-21B0B673E91D}">
      <dsp:nvSpPr>
        <dsp:cNvPr id="0" name=""/>
        <dsp:cNvSpPr/>
      </dsp:nvSpPr>
      <dsp:spPr>
        <a:xfrm>
          <a:off x="5974804" y="670631"/>
          <a:ext cx="596683" cy="596683"/>
        </a:xfrm>
        <a:prstGeom prst="downArrow">
          <a:avLst>
            <a:gd name="adj1" fmla="val 55000"/>
            <a:gd name="adj2" fmla="val 45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01</a:t>
          </a:r>
        </a:p>
      </dsp:txBody>
      <dsp:txXfrm>
        <a:off x="6109058" y="670631"/>
        <a:ext cx="328175" cy="449004"/>
      </dsp:txXfrm>
    </dsp:sp>
    <dsp:sp modelId="{FB587625-24EF-4B49-BB1A-997F2E7535DA}">
      <dsp:nvSpPr>
        <dsp:cNvPr id="0" name=""/>
        <dsp:cNvSpPr/>
      </dsp:nvSpPr>
      <dsp:spPr>
        <a:xfrm>
          <a:off x="6465532" y="1716103"/>
          <a:ext cx="596683" cy="596683"/>
        </a:xfrm>
        <a:prstGeom prst="downArrow">
          <a:avLst>
            <a:gd name="adj1" fmla="val 55000"/>
            <a:gd name="adj2" fmla="val 45000"/>
          </a:avLst>
        </a:prstGeom>
        <a:solidFill>
          <a:schemeClr val="accent6">
            <a:alpha val="90000"/>
            <a:tint val="40000"/>
            <a:hueOff val="0"/>
            <a:satOff val="0"/>
            <a:lumOff val="0"/>
            <a:alphaOff val="-13333"/>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02</a:t>
          </a:r>
        </a:p>
      </dsp:txBody>
      <dsp:txXfrm>
        <a:off x="6599786" y="1716103"/>
        <a:ext cx="328175" cy="449004"/>
      </dsp:txXfrm>
    </dsp:sp>
    <dsp:sp modelId="{2D962258-F1C9-9041-82DA-07E920C7D8B9}">
      <dsp:nvSpPr>
        <dsp:cNvPr id="0" name=""/>
        <dsp:cNvSpPr/>
      </dsp:nvSpPr>
      <dsp:spPr>
        <a:xfrm>
          <a:off x="6956260" y="2746275"/>
          <a:ext cx="596683" cy="596683"/>
        </a:xfrm>
        <a:prstGeom prst="downArrow">
          <a:avLst>
            <a:gd name="adj1" fmla="val 55000"/>
            <a:gd name="adj2" fmla="val 45000"/>
          </a:avLst>
        </a:prstGeom>
        <a:solidFill>
          <a:schemeClr val="accent6">
            <a:alpha val="90000"/>
            <a:tint val="40000"/>
            <a:hueOff val="0"/>
            <a:satOff val="0"/>
            <a:lumOff val="0"/>
            <a:alphaOff val="-26667"/>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03</a:t>
          </a:r>
        </a:p>
      </dsp:txBody>
      <dsp:txXfrm>
        <a:off x="7090514" y="2746275"/>
        <a:ext cx="328175" cy="449004"/>
      </dsp:txXfrm>
    </dsp:sp>
    <dsp:sp modelId="{8E7031A3-49A4-854A-83C3-63D64AEDD03C}">
      <dsp:nvSpPr>
        <dsp:cNvPr id="0" name=""/>
        <dsp:cNvSpPr/>
      </dsp:nvSpPr>
      <dsp:spPr>
        <a:xfrm>
          <a:off x="7446988" y="3801946"/>
          <a:ext cx="596683" cy="596683"/>
        </a:xfrm>
        <a:prstGeom prst="downArrow">
          <a:avLst>
            <a:gd name="adj1" fmla="val 55000"/>
            <a:gd name="adj2" fmla="val 45000"/>
          </a:avLst>
        </a:prstGeom>
        <a:solidFill>
          <a:schemeClr val="accent6">
            <a:alpha val="90000"/>
            <a:tint val="40000"/>
            <a:hueOff val="0"/>
            <a:satOff val="0"/>
            <a:lumOff val="0"/>
            <a:alphaOff val="-4000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Arial" panose="020B0604020202020204" pitchFamily="34" charset="0"/>
              <a:cs typeface="Arial" panose="020B0604020202020204" pitchFamily="34" charset="0"/>
            </a:rPr>
            <a:t>04</a:t>
          </a:r>
        </a:p>
      </dsp:txBody>
      <dsp:txXfrm>
        <a:off x="7581242" y="3801946"/>
        <a:ext cx="328175" cy="4490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497506" y="45502"/>
            <a:ext cx="1112844" cy="123111"/>
          </a:xfrm>
          <a:prstGeom prst="rect">
            <a:avLst/>
          </a:prstGeom>
        </p:spPr>
        <p:txBody>
          <a:bodyPr vert="horz" lIns="0" tIns="0" rIns="0" bIns="0" rtlCol="0">
            <a:spAutoFit/>
          </a:bodyPr>
          <a:lstStyle>
            <a:lvl1pPr algn="r">
              <a:defRPr sz="1200"/>
            </a:lvl1pPr>
          </a:lstStyle>
          <a:p>
            <a:fld id="{0D08EC8C-781B-470F-9426-1C94BA54B016}" type="datetimeFigureOut">
              <a:rPr lang="en-GB" sz="800">
                <a:solidFill>
                  <a:schemeClr val="tx1">
                    <a:lumMod val="50000"/>
                    <a:lumOff val="50000"/>
                  </a:schemeClr>
                </a:solidFill>
              </a:rPr>
              <a:pPr/>
              <a:t>12/02/2025</a:t>
            </a:fld>
            <a:endParaRPr lang="en-GB" sz="800" dirty="0">
              <a:solidFill>
                <a:schemeClr val="tx1">
                  <a:lumMod val="50000"/>
                  <a:lumOff val="50000"/>
                </a:schemeClr>
              </a:solidFill>
            </a:endParaRPr>
          </a:p>
        </p:txBody>
      </p:sp>
      <p:sp>
        <p:nvSpPr>
          <p:cNvPr id="4" name="Footer Placeholder 3"/>
          <p:cNvSpPr>
            <a:spLocks noGrp="1"/>
          </p:cNvSpPr>
          <p:nvPr>
            <p:ph type="ftr" sz="quarter" idx="2"/>
          </p:nvPr>
        </p:nvSpPr>
        <p:spPr>
          <a:xfrm>
            <a:off x="696548" y="9336825"/>
            <a:ext cx="3170138" cy="123111"/>
          </a:xfrm>
          <a:prstGeom prst="rect">
            <a:avLst/>
          </a:prstGeom>
        </p:spPr>
        <p:txBody>
          <a:bodyPr vert="horz" lIns="0" tIns="0" rIns="0" bIns="0" rtlCol="0" anchor="b">
            <a:spAutoFit/>
          </a:bodyPr>
          <a:lstStyle>
            <a:lvl1pPr algn="l">
              <a:defRPr sz="1200"/>
            </a:lvl1pPr>
          </a:lstStyle>
          <a:p>
            <a:pPr algn="ctr"/>
            <a:endParaRPr lang="en-GB" sz="800" dirty="0">
              <a:solidFill>
                <a:schemeClr val="tx1">
                  <a:lumMod val="50000"/>
                  <a:lumOff val="50000"/>
                </a:schemeClr>
              </a:solidFill>
            </a:endParaRPr>
          </a:p>
        </p:txBody>
      </p:sp>
      <p:sp>
        <p:nvSpPr>
          <p:cNvPr id="5" name="Slide Number Placeholder 4"/>
          <p:cNvSpPr>
            <a:spLocks noGrp="1"/>
          </p:cNvSpPr>
          <p:nvPr>
            <p:ph type="sldNum" sz="quarter" idx="3"/>
          </p:nvPr>
        </p:nvSpPr>
        <p:spPr>
          <a:xfrm>
            <a:off x="5868454" y="9336825"/>
            <a:ext cx="741896" cy="123111"/>
          </a:xfrm>
          <a:prstGeom prst="rect">
            <a:avLst/>
          </a:prstGeom>
        </p:spPr>
        <p:txBody>
          <a:bodyPr vert="horz" lIns="0" tIns="0" rIns="0" bIns="0" rtlCol="0" anchor="b">
            <a:spAutoFit/>
          </a:bodyPr>
          <a:lstStyle>
            <a:lvl1pPr algn="r">
              <a:defRPr sz="1200"/>
            </a:lvl1pPr>
          </a:lstStyle>
          <a:p>
            <a:fld id="{A12AD0A7-D2ED-47B4-A4D2-1A818DB433EF}" type="slidenum">
              <a:rPr lang="en-GB" sz="800">
                <a:solidFill>
                  <a:schemeClr val="tx1">
                    <a:lumMod val="50000"/>
                    <a:lumOff val="50000"/>
                  </a:schemeClr>
                </a:solidFill>
              </a:rPr>
              <a:pPr/>
              <a:t>‹#›</a:t>
            </a:fld>
            <a:endParaRPr lang="en-GB" sz="800" dirty="0">
              <a:solidFill>
                <a:schemeClr val="tx1">
                  <a:lumMod val="50000"/>
                  <a:lumOff val="50000"/>
                </a:schemeClr>
              </a:solidFill>
            </a:endParaRPr>
          </a:p>
        </p:txBody>
      </p:sp>
    </p:spTree>
    <p:extLst>
      <p:ext uri="{BB962C8B-B14F-4D97-AF65-F5344CB8AC3E}">
        <p14:creationId xmlns:p14="http://schemas.microsoft.com/office/powerpoint/2010/main" val="18782363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701402" y="9336825"/>
            <a:ext cx="3169919" cy="123111"/>
          </a:xfrm>
          <a:prstGeom prst="rect">
            <a:avLst/>
          </a:prstGeom>
        </p:spPr>
        <p:txBody>
          <a:bodyPr vert="horz" lIns="0" tIns="0" rIns="0" bIns="0" rtlCol="0" anchor="b">
            <a:spAutoFit/>
          </a:bodyPr>
          <a:lstStyle>
            <a:lvl1pPr algn="ctr">
              <a:defRPr sz="800">
                <a:solidFill>
                  <a:schemeClr val="tx1">
                    <a:lumMod val="50000"/>
                    <a:lumOff val="50000"/>
                  </a:schemeClr>
                </a:solidFill>
              </a:defRPr>
            </a:lvl1pPr>
          </a:lstStyle>
          <a:p>
            <a:endParaRPr lang="en-US" noProof="0" dirty="0"/>
          </a:p>
        </p:txBody>
      </p:sp>
      <p:sp>
        <p:nvSpPr>
          <p:cNvPr id="7" name="Slide Number Placeholder 6"/>
          <p:cNvSpPr>
            <a:spLocks noGrp="1"/>
          </p:cNvSpPr>
          <p:nvPr>
            <p:ph type="sldNum" sz="quarter" idx="5"/>
          </p:nvPr>
        </p:nvSpPr>
        <p:spPr>
          <a:xfrm>
            <a:off x="5900112" y="9336825"/>
            <a:ext cx="741896" cy="123111"/>
          </a:xfrm>
          <a:prstGeom prst="rect">
            <a:avLst/>
          </a:prstGeom>
        </p:spPr>
        <p:txBody>
          <a:bodyPr vert="horz" lIns="0" tIns="0" rIns="0" bIns="0" rtlCol="0" anchor="b">
            <a:spAutoFit/>
          </a:bodyPr>
          <a:lstStyle>
            <a:lvl1pPr algn="r">
              <a:defRPr sz="800">
                <a:solidFill>
                  <a:schemeClr val="tx1">
                    <a:lumMod val="50000"/>
                    <a:lumOff val="50000"/>
                  </a:schemeClr>
                </a:solidFill>
              </a:defRPr>
            </a:lvl1pPr>
          </a:lstStyle>
          <a:p>
            <a:fld id="{68F32C9A-A860-4D16-BD04-BD781DD962C2}" type="slidenum">
              <a:rPr lang="en-US" noProof="0" smtClean="0"/>
              <a:pPr/>
              <a:t>‹#›</a:t>
            </a:fld>
            <a:endParaRPr lang="en-US" noProof="0" dirty="0"/>
          </a:p>
        </p:txBody>
      </p:sp>
      <p:sp>
        <p:nvSpPr>
          <p:cNvPr id="12" name="Notes Placeholder 4"/>
          <p:cNvSpPr>
            <a:spLocks noGrp="1"/>
          </p:cNvSpPr>
          <p:nvPr>
            <p:ph type="body" sz="quarter" idx="3"/>
          </p:nvPr>
        </p:nvSpPr>
        <p:spPr>
          <a:xfrm>
            <a:off x="704850" y="4920459"/>
            <a:ext cx="5905500" cy="4203435"/>
          </a:xfrm>
          <a:prstGeom prst="rect">
            <a:avLst/>
          </a:prstGeom>
        </p:spPr>
        <p:txBody>
          <a:bodyPr vert="horz" lIns="89163" tIns="44582" rIns="89163" bIns="44582"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Image Placeholder 4"/>
          <p:cNvSpPr>
            <a:spLocks noGrp="1" noRot="1" noChangeAspect="1"/>
          </p:cNvSpPr>
          <p:nvPr>
            <p:ph type="sldImg" idx="2"/>
          </p:nvPr>
        </p:nvSpPr>
        <p:spPr>
          <a:xfrm>
            <a:off x="705272" y="192088"/>
            <a:ext cx="5905078" cy="4428809"/>
          </a:xfrm>
          <a:prstGeom prst="rect">
            <a:avLst/>
          </a:prstGeom>
          <a:noFill/>
          <a:ln w="12700">
            <a:solidFill>
              <a:prstClr val="black"/>
            </a:solidFill>
          </a:ln>
        </p:spPr>
        <p:txBody>
          <a:bodyPr vert="horz" lIns="91440" tIns="45720" rIns="91440" bIns="45720" rtlCol="0" anchor="ctr"/>
          <a:lstStyle/>
          <a:p>
            <a:endParaRPr lang="en-US" noProof="0" dirty="0"/>
          </a:p>
        </p:txBody>
      </p:sp>
    </p:spTree>
    <p:extLst>
      <p:ext uri="{BB962C8B-B14F-4D97-AF65-F5344CB8AC3E}">
        <p14:creationId xmlns:p14="http://schemas.microsoft.com/office/powerpoint/2010/main" val="325644000"/>
      </p:ext>
    </p:extLst>
  </p:cSld>
  <p:clrMap bg1="lt1" tx1="dk1" bg2="lt2" tx2="dk2" accent1="accent1" accent2="accent2" accent3="accent3" accent4="accent4" accent5="accent5" accent6="accent6" hlink="hlink" folHlink="folHlink"/>
  <p:hf hdr="0" ftr="0" dt="0"/>
  <p:notesStyle>
    <a:lvl1pPr marL="0" algn="l" defTabSz="914346" rtl="0" eaLnBrk="1" latinLnBrk="0" hangingPunct="1">
      <a:spcBef>
        <a:spcPts val="1093"/>
      </a:spcBef>
      <a:defRPr lang="en-GB" sz="1100" b="1" kern="1200" noProof="0" dirty="0">
        <a:solidFill>
          <a:schemeClr val="tx2"/>
        </a:solidFill>
        <a:latin typeface="+mn-lt"/>
        <a:ea typeface="+mn-ea"/>
        <a:cs typeface="+mn-cs"/>
      </a:defRPr>
    </a:lvl1pPr>
    <a:lvl2pPr marL="0" indent="0" algn="l" defTabSz="914346" rtl="0" eaLnBrk="1" latinLnBrk="0" hangingPunct="1">
      <a:spcBef>
        <a:spcPts val="364"/>
      </a:spcBef>
      <a:defRPr lang="en-GB" sz="1100" kern="1200" noProof="0" dirty="0" smtClean="0">
        <a:solidFill>
          <a:schemeClr val="tx1"/>
        </a:solidFill>
        <a:latin typeface="+mn-lt"/>
        <a:ea typeface="+mn-ea"/>
        <a:cs typeface="+mn-cs"/>
      </a:defRPr>
    </a:lvl2pPr>
    <a:lvl3pPr marL="273050" indent="-273050" algn="l" defTabSz="914346" rtl="0" eaLnBrk="1" latinLnBrk="0" hangingPunct="1">
      <a:spcBef>
        <a:spcPts val="364"/>
      </a:spcBef>
      <a:buClr>
        <a:schemeClr val="tx2"/>
      </a:buClr>
      <a:buFont typeface="Arial" pitchFamily="34" charset="0"/>
      <a:buChar char="•"/>
      <a:defRPr lang="en-GB" sz="1100" kern="1200" noProof="0" dirty="0" smtClean="0">
        <a:solidFill>
          <a:schemeClr val="tx1"/>
        </a:solidFill>
        <a:latin typeface="+mn-lt"/>
        <a:ea typeface="+mn-ea"/>
        <a:cs typeface="+mn-cs"/>
      </a:defRPr>
    </a:lvl3pPr>
    <a:lvl4pPr marL="536575" indent="-263525" algn="l" defTabSz="914346" rtl="0" eaLnBrk="1" latinLnBrk="0" hangingPunct="1">
      <a:spcBef>
        <a:spcPts val="364"/>
      </a:spcBef>
      <a:buClr>
        <a:schemeClr val="tx2"/>
      </a:buClr>
      <a:buFont typeface="Verdana" pitchFamily="34" charset="0"/>
      <a:buChar char="―"/>
      <a:defRPr lang="en-GB" sz="1000" kern="1200" noProof="0" dirty="0">
        <a:solidFill>
          <a:schemeClr val="tx1"/>
        </a:solidFill>
        <a:latin typeface="+mn-lt"/>
        <a:ea typeface="+mn-ea"/>
        <a:cs typeface="+mn-cs"/>
      </a:defRPr>
    </a:lvl4pPr>
    <a:lvl5pPr marL="809625" indent="-273050" algn="l" defTabSz="914346" rtl="0" eaLnBrk="1" latinLnBrk="0" hangingPunct="1">
      <a:spcBef>
        <a:spcPts val="364"/>
      </a:spcBef>
      <a:buClr>
        <a:schemeClr val="tx2"/>
      </a:buClr>
      <a:buFont typeface="Garamond" pitchFamily="18" charset="0"/>
      <a:buChar char="►"/>
      <a:tabLst>
        <a:tab pos="8512429" algn="r"/>
      </a:tabLst>
      <a:defRPr lang="en-GB" sz="900" kern="1200" noProof="0" dirty="0">
        <a:solidFill>
          <a:schemeClr val="tx1"/>
        </a:solidFill>
        <a:latin typeface="+mn-lt"/>
        <a:ea typeface="+mn-ea"/>
        <a:cs typeface="+mn-cs"/>
      </a:defRPr>
    </a:lvl5pPr>
    <a:lvl6pPr marL="1241879" indent="-260231" algn="l" defTabSz="914346" rtl="0" eaLnBrk="1" latinLnBrk="0" hangingPunct="1">
      <a:buFont typeface="Verdana" pitchFamily="34" charset="0"/>
      <a:buChar char="―"/>
      <a:defRPr sz="1200" kern="1200">
        <a:solidFill>
          <a:schemeClr val="tx1"/>
        </a:solidFill>
        <a:latin typeface="+mn-lt"/>
        <a:ea typeface="+mn-ea"/>
        <a:cs typeface="+mn-cs"/>
      </a:defRPr>
    </a:lvl6pPr>
    <a:lvl7pPr marL="1246215" indent="-260231" algn="l" defTabSz="914346" rtl="0" eaLnBrk="1" latinLnBrk="0" hangingPunct="1">
      <a:buClr>
        <a:schemeClr val="tx2"/>
      </a:buClr>
      <a:buFont typeface="Verdana" pitchFamily="34" charset="0"/>
      <a:buChar char="―"/>
      <a:defRPr sz="1200" kern="1200">
        <a:solidFill>
          <a:schemeClr val="tx1"/>
        </a:solidFill>
        <a:latin typeface="+mn-lt"/>
        <a:ea typeface="+mn-ea"/>
        <a:cs typeface="+mn-cs"/>
      </a:defRPr>
    </a:lvl7pPr>
    <a:lvl8pPr marL="1241879" indent="-260231" algn="l" defTabSz="914346" rtl="0" eaLnBrk="1" latinLnBrk="0" hangingPunct="1">
      <a:buClr>
        <a:schemeClr val="accent1"/>
      </a:buClr>
      <a:buFont typeface="Verdana" pitchFamily="34" charset="0"/>
      <a:buChar char="―"/>
      <a:defRPr sz="1200" kern="1200">
        <a:solidFill>
          <a:schemeClr val="tx1"/>
        </a:solidFill>
        <a:latin typeface="+mn-lt"/>
        <a:ea typeface="+mn-ea"/>
        <a:cs typeface="+mn-cs"/>
      </a:defRPr>
    </a:lvl8pPr>
    <a:lvl9pPr marL="1247661" indent="-260231" algn="l" defTabSz="914346" rtl="0" eaLnBrk="1" latinLnBrk="0" hangingPunct="1">
      <a:buClr>
        <a:schemeClr val="tx2"/>
      </a:buClr>
      <a:buFont typeface="Verdana"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lendly.com/responsemarketinggroup/free-consultation"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mlewis@rmg-usa.com" TargetMode="External"/><Relationship Id="rId4" Type="http://schemas.openxmlformats.org/officeDocument/2006/relationships/hyperlink" Target="mailto:jharenchar@rmg-usa.com"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jharenchar@rmg-usa.com"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mailto:mlewis@rmg-usa.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Presented by Jim </a:t>
            </a:r>
            <a:r>
              <a:rPr lang="en-US" sz="1800" b="0" dirty="0" err="1"/>
              <a:t>Harenchar</a:t>
            </a:r>
            <a:r>
              <a:rPr lang="en-US" sz="1800" b="0" dirty="0"/>
              <a:t>, President &amp; CEO of Response Marketing Group at the GACVB 2025 Conference.</a:t>
            </a:r>
          </a:p>
          <a:p>
            <a:r>
              <a:rPr lang="en-US" sz="1800" dirty="0"/>
              <a:t>Don’t know where to start? </a:t>
            </a:r>
            <a:r>
              <a:rPr lang="en-US" sz="1800" b="0" dirty="0"/>
              <a:t>Not sure you have the right data to achieve your goals? RMG is offering a free 30-minute consulting session to discuss your 2025 priorities. </a:t>
            </a:r>
          </a:p>
          <a:p>
            <a:r>
              <a:rPr lang="en-US" sz="1800" b="0" dirty="0"/>
              <a:t>If you'd like to dive deeper, </a:t>
            </a:r>
            <a:r>
              <a:rPr lang="en-US" sz="1800" b="0" dirty="0">
                <a:hlinkClick r:id="rId3">
                  <a:extLst>
                    <a:ext uri="{A12FA001-AC4F-418D-AE19-62706E023703}">
                      <ahyp:hlinkClr xmlns:ahyp="http://schemas.microsoft.com/office/drawing/2018/hyperlinkcolor" val="tx"/>
                    </a:ext>
                  </a:extLst>
                </a:hlinkClick>
              </a:rPr>
              <a:t>book a time with us</a:t>
            </a:r>
            <a:r>
              <a:rPr lang="en-US" sz="1800" b="0" dirty="0"/>
              <a:t>.</a:t>
            </a:r>
          </a:p>
          <a:p>
            <a:endParaRPr lang="en-US" sz="1800" b="0" dirty="0"/>
          </a:p>
          <a:p>
            <a:r>
              <a:rPr lang="en-US" sz="1200" b="0" dirty="0"/>
              <a:t>Jim </a:t>
            </a:r>
            <a:r>
              <a:rPr lang="en-US" sz="1200" b="0" dirty="0" err="1"/>
              <a:t>Harenchar</a:t>
            </a:r>
            <a:r>
              <a:rPr lang="en-US" sz="1200" b="0" dirty="0"/>
              <a:t>		Melissa Lewis</a:t>
            </a:r>
          </a:p>
          <a:p>
            <a:r>
              <a:rPr lang="en-US" sz="1200" b="0" dirty="0"/>
              <a:t>804-370-1439		843-330-8746</a:t>
            </a:r>
          </a:p>
          <a:p>
            <a:r>
              <a:rPr lang="en-US" sz="1200" b="0" dirty="0">
                <a:hlinkClick r:id="rId4"/>
              </a:rPr>
              <a:t>jharenchar@rmg-usa.com</a:t>
            </a:r>
            <a:r>
              <a:rPr lang="en-US" sz="1200" b="0" dirty="0"/>
              <a:t>	</a:t>
            </a:r>
            <a:r>
              <a:rPr lang="en-US" sz="1200" b="0" dirty="0">
                <a:hlinkClick r:id="rId5"/>
              </a:rPr>
              <a:t>mlewis@rmg-usa.com</a:t>
            </a:r>
            <a:r>
              <a:rPr lang="en-US" sz="1200" b="0" dirty="0"/>
              <a:t>   </a:t>
            </a:r>
          </a:p>
          <a:p>
            <a:endParaRPr lang="en-US" sz="1200" b="0" dirty="0"/>
          </a:p>
          <a:p>
            <a:endParaRPr lang="en-US" sz="1800" b="0" dirty="0"/>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a:t>
            </a:fld>
            <a:endParaRPr lang="en-US" noProof="0" dirty="0"/>
          </a:p>
        </p:txBody>
      </p:sp>
    </p:spTree>
    <p:extLst>
      <p:ext uri="{BB962C8B-B14F-4D97-AF65-F5344CB8AC3E}">
        <p14:creationId xmlns:p14="http://schemas.microsoft.com/office/powerpoint/2010/main" val="164292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52386-C009-28A0-859F-A984E982C171}"/>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C9742A3-11F5-C164-C4C3-C154798074B1}"/>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5" name="Notes Placeholder 2">
            <a:extLst>
              <a:ext uri="{FF2B5EF4-FFF2-40B4-BE49-F238E27FC236}">
                <a16:creationId xmlns:a16="http://schemas.microsoft.com/office/drawing/2014/main" id="{23F5AB9C-2179-040B-CA5B-F4E90730811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t>In 2005, Google launched their Analytics offering. While that product has become the default measurement tool for many in our industry, it’s 20 years old!</a:t>
            </a:r>
          </a:p>
        </p:txBody>
      </p:sp>
      <p:sp>
        <p:nvSpPr>
          <p:cNvPr id="18436" name="Slide Number Placeholder 3">
            <a:extLst>
              <a:ext uri="{FF2B5EF4-FFF2-40B4-BE49-F238E27FC236}">
                <a16:creationId xmlns:a16="http://schemas.microsoft.com/office/drawing/2014/main" id="{EFFA400F-C6F8-F8DD-99CB-98845DF6EE48}"/>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817FDE6A-E33F-1242-B4BC-70807826D6D3}" type="slidenum">
              <a:rPr lang="en-US"/>
              <a:pPr/>
              <a:t>10</a:t>
            </a:fld>
            <a:endParaRPr lang="en-US"/>
          </a:p>
        </p:txBody>
      </p:sp>
    </p:spTree>
    <p:extLst>
      <p:ext uri="{BB962C8B-B14F-4D97-AF65-F5344CB8AC3E}">
        <p14:creationId xmlns:p14="http://schemas.microsoft.com/office/powerpoint/2010/main" val="4224817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“I’m looking for a strategy to leverage our core competencies with big data across multiple </a:t>
            </a:r>
            <a:r>
              <a:rPr lang="en-US" sz="1800" b="0" dirty="0" err="1"/>
              <a:t>syngergized</a:t>
            </a:r>
            <a:r>
              <a:rPr lang="en-US" sz="1800" b="0" dirty="0"/>
              <a:t> paradigms. Or something that rhymes. Either way.”</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11</a:t>
            </a:fld>
            <a:endParaRPr lang="en-US" noProof="0" dirty="0"/>
          </a:p>
        </p:txBody>
      </p:sp>
    </p:spTree>
    <p:extLst>
      <p:ext uri="{BB962C8B-B14F-4D97-AF65-F5344CB8AC3E}">
        <p14:creationId xmlns:p14="http://schemas.microsoft.com/office/powerpoint/2010/main" val="1357048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95DAB-A98C-1D7C-99FF-0F558356405F}"/>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1824BA6-5134-CFF8-592A-87B43B01B239}"/>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5" name="Notes Placeholder 2">
            <a:extLst>
              <a:ext uri="{FF2B5EF4-FFF2-40B4-BE49-F238E27FC236}">
                <a16:creationId xmlns:a16="http://schemas.microsoft.com/office/drawing/2014/main" id="{768AFC2D-D544-3FFF-911C-3A6231B29F8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t>Over the last 3-4 years we’ve seen a variety of tech and data-focused specialists enter the tourism space to offer better products and services to help DMO marketers.</a:t>
            </a:r>
          </a:p>
        </p:txBody>
      </p:sp>
      <p:sp>
        <p:nvSpPr>
          <p:cNvPr id="18436" name="Slide Number Placeholder 3">
            <a:extLst>
              <a:ext uri="{FF2B5EF4-FFF2-40B4-BE49-F238E27FC236}">
                <a16:creationId xmlns:a16="http://schemas.microsoft.com/office/drawing/2014/main" id="{D974BA7E-3063-3856-4417-3B14CFB5B74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817FDE6A-E33F-1242-B4BC-70807826D6D3}" type="slidenum">
              <a:rPr lang="en-US"/>
              <a:pPr/>
              <a:t>12</a:t>
            </a:fld>
            <a:endParaRPr lang="en-US"/>
          </a:p>
        </p:txBody>
      </p:sp>
    </p:spTree>
    <p:extLst>
      <p:ext uri="{BB962C8B-B14F-4D97-AF65-F5344CB8AC3E}">
        <p14:creationId xmlns:p14="http://schemas.microsoft.com/office/powerpoint/2010/main" val="3925853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These data-focused providers offer the ability to help DMO marketers better focus their precious budget on those areas they can measure and improve.</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13</a:t>
            </a:fld>
            <a:endParaRPr lang="en-US" noProof="0" dirty="0"/>
          </a:p>
        </p:txBody>
      </p:sp>
    </p:spTree>
    <p:extLst>
      <p:ext uri="{BB962C8B-B14F-4D97-AF65-F5344CB8AC3E}">
        <p14:creationId xmlns:p14="http://schemas.microsoft.com/office/powerpoint/2010/main" val="426129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Logic tells us that having more information on our inquirers and visitors only allows us to increase engagement, occupancy and referrals. Knowing more about “Jane Smith” will help us better target and deliver relevant messaging.</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14</a:t>
            </a:fld>
            <a:endParaRPr lang="en-US" noProof="0" dirty="0"/>
          </a:p>
        </p:txBody>
      </p:sp>
    </p:spTree>
    <p:extLst>
      <p:ext uri="{BB962C8B-B14F-4D97-AF65-F5344CB8AC3E}">
        <p14:creationId xmlns:p14="http://schemas.microsoft.com/office/powerpoint/2010/main" val="293760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Most DMO marketers don’t fully realize just how much public information is available for purchase from data providers. For a small investment, you can acquire data from these sources that includes insightful information on your inquirers.</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15</a:t>
            </a:fld>
            <a:endParaRPr lang="en-US" noProof="0" dirty="0"/>
          </a:p>
        </p:txBody>
      </p:sp>
    </p:spTree>
    <p:extLst>
      <p:ext uri="{BB962C8B-B14F-4D97-AF65-F5344CB8AC3E}">
        <p14:creationId xmlns:p14="http://schemas.microsoft.com/office/powerpoint/2010/main" val="293092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Once you have data, or to keep your data “fresh”, there are hundreds of list vendors and data sources that resell demographic and psychographic information to enrich your visitor/inquirer files.</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16</a:t>
            </a:fld>
            <a:endParaRPr lang="en-US" noProof="0" dirty="0"/>
          </a:p>
        </p:txBody>
      </p:sp>
    </p:spTree>
    <p:extLst>
      <p:ext uri="{BB962C8B-B14F-4D97-AF65-F5344CB8AC3E}">
        <p14:creationId xmlns:p14="http://schemas.microsoft.com/office/powerpoint/2010/main" val="560460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Many ask where they can capture inquirer and visitor data. This is just a short list of lead sources you may be overlooking or have failed to consider.</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17</a:t>
            </a:fld>
            <a:endParaRPr lang="en-US" noProof="0" dirty="0"/>
          </a:p>
        </p:txBody>
      </p:sp>
    </p:spTree>
    <p:extLst>
      <p:ext uri="{BB962C8B-B14F-4D97-AF65-F5344CB8AC3E}">
        <p14:creationId xmlns:p14="http://schemas.microsoft.com/office/powerpoint/2010/main" val="404747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As you think about your 2025 planning, setting goals to better capture inquirer and visitor information should be at the top of your list.</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18</a:t>
            </a:fld>
            <a:endParaRPr lang="en-US" noProof="0" dirty="0"/>
          </a:p>
        </p:txBody>
      </p:sp>
    </p:spTree>
    <p:extLst>
      <p:ext uri="{BB962C8B-B14F-4D97-AF65-F5344CB8AC3E}">
        <p14:creationId xmlns:p14="http://schemas.microsoft.com/office/powerpoint/2010/main" val="4117909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Consider EVERY channel you are or have used in your marketing outreach and make it intentional to collect more data in 2025.</a:t>
            </a:r>
          </a:p>
          <a:p>
            <a:r>
              <a:rPr lang="en-US" sz="1800" b="0" dirty="0"/>
              <a:t>Also, hold your agency and media partners accountable for measurement. Ask the tough questions and demand transparency – what’s working and what’s not?!</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19</a:t>
            </a:fld>
            <a:endParaRPr lang="en-US" noProof="0" dirty="0"/>
          </a:p>
        </p:txBody>
      </p:sp>
    </p:spTree>
    <p:extLst>
      <p:ext uri="{BB962C8B-B14F-4D97-AF65-F5344CB8AC3E}">
        <p14:creationId xmlns:p14="http://schemas.microsoft.com/office/powerpoint/2010/main" val="93240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Everyone agrees, the volume of data available to us today as marketers is overwhelming. What do you need, what is not important? How should I store my data and what sources do I have to get data? Let’s answer all of these questions today.</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2</a:t>
            </a:fld>
            <a:endParaRPr lang="en-US" noProof="0" dirty="0"/>
          </a:p>
        </p:txBody>
      </p:sp>
    </p:spTree>
    <p:extLst>
      <p:ext uri="{BB962C8B-B14F-4D97-AF65-F5344CB8AC3E}">
        <p14:creationId xmlns:p14="http://schemas.microsoft.com/office/powerpoint/2010/main" val="4119039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Whether you have a “Digital Shoebox” of simply names and Excel spreadsheets or an advanced CRM capturing all of your leads and results, don’t let 2025 be another year of failing to leverage your data.</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20</a:t>
            </a:fld>
            <a:endParaRPr lang="en-US" noProof="0" dirty="0"/>
          </a:p>
        </p:txBody>
      </p:sp>
    </p:spTree>
    <p:extLst>
      <p:ext uri="{BB962C8B-B14F-4D97-AF65-F5344CB8AC3E}">
        <p14:creationId xmlns:p14="http://schemas.microsoft.com/office/powerpoint/2010/main" val="3030947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653F-3875-1255-8983-D768E45FCD97}"/>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9DD0D2C-9505-A476-2431-613DD48CDE21}"/>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a:extLst>
              <a:ext uri="{FF2B5EF4-FFF2-40B4-BE49-F238E27FC236}">
                <a16:creationId xmlns:a16="http://schemas.microsoft.com/office/drawing/2014/main" id="{9F054416-3C48-4EC9-548E-E577FE0FE22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However, Big Data applied to marketing provides the ability to better understand customers, in real time and on a vast scale. At The Ritz Carlton we used past guest data to build customer segments to better align creative and copy with the most relevant segments.</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48C7C5F4-86EB-940C-0868-2D8F04C998E1}"/>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21</a:t>
            </a:fld>
            <a:endParaRPr lang="en-US"/>
          </a:p>
        </p:txBody>
      </p:sp>
    </p:spTree>
    <p:extLst>
      <p:ext uri="{BB962C8B-B14F-4D97-AF65-F5344CB8AC3E}">
        <p14:creationId xmlns:p14="http://schemas.microsoft.com/office/powerpoint/2010/main" val="434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D9B0-9040-F701-DA4A-F18774D34F39}"/>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4A62B96-1067-A514-5DDE-7056458A5C76}"/>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a:extLst>
              <a:ext uri="{FF2B5EF4-FFF2-40B4-BE49-F238E27FC236}">
                <a16:creationId xmlns:a16="http://schemas.microsoft.com/office/drawing/2014/main" id="{55F755BB-844C-2BBF-F012-8F67A563A19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However, Big Data applied to marketing provides the ability to better understand customers, in real time and on a vast scale. At The Ritz Carlton we used past guest data to build customer segments to better align creative and copy with the most relevant segments.</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C21A388F-09A2-EFDA-994C-EA9573C523C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22</a:t>
            </a:fld>
            <a:endParaRPr lang="en-US"/>
          </a:p>
        </p:txBody>
      </p:sp>
    </p:spTree>
    <p:extLst>
      <p:ext uri="{BB962C8B-B14F-4D97-AF65-F5344CB8AC3E}">
        <p14:creationId xmlns:p14="http://schemas.microsoft.com/office/powerpoint/2010/main" val="2246875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7E8BD-A7B7-1604-510C-5A2F6E1CCBD7}"/>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A3972899-0AF3-0E8A-7C2B-8CD1F932B59B}"/>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a:extLst>
              <a:ext uri="{FF2B5EF4-FFF2-40B4-BE49-F238E27FC236}">
                <a16:creationId xmlns:a16="http://schemas.microsoft.com/office/drawing/2014/main" id="{263E2F3C-34F2-C773-B45E-32D6CDD9D0F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We found that 3 of their most important segments had very distinct booking windows, from 60 days to 11 months.</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D54613BF-CCB0-E687-9CBC-590C645FD37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23</a:t>
            </a:fld>
            <a:endParaRPr lang="en-US"/>
          </a:p>
        </p:txBody>
      </p:sp>
    </p:spTree>
    <p:extLst>
      <p:ext uri="{BB962C8B-B14F-4D97-AF65-F5344CB8AC3E}">
        <p14:creationId xmlns:p14="http://schemas.microsoft.com/office/powerpoint/2010/main" val="200214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9D6A-7556-5902-C8C6-8DF31FBC084C}"/>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9742C4A-9238-B81C-70F6-426429160BAA}"/>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a:extLst>
              <a:ext uri="{FF2B5EF4-FFF2-40B4-BE49-F238E27FC236}">
                <a16:creationId xmlns:a16="http://schemas.microsoft.com/office/drawing/2014/main" id="{1304653C-3BC8-8709-017A-E1C216012B3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Creating segments and images that resonated with the target audience led to significant increases in open rates, engagement and bookings.</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A264D421-C858-0C8F-67BE-8D7A84C92FF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24</a:t>
            </a:fld>
            <a:endParaRPr lang="en-US"/>
          </a:p>
        </p:txBody>
      </p:sp>
    </p:spTree>
    <p:extLst>
      <p:ext uri="{BB962C8B-B14F-4D97-AF65-F5344CB8AC3E}">
        <p14:creationId xmlns:p14="http://schemas.microsoft.com/office/powerpoint/2010/main" val="2524314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As you finalize your 2025 marketing data planning, there are 2 types of data that can impact your success: Anonymous and De-Anonymized.</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25</a:t>
            </a:fld>
            <a:endParaRPr lang="en-US" noProof="0" dirty="0"/>
          </a:p>
        </p:txBody>
      </p:sp>
    </p:spTree>
    <p:extLst>
      <p:ext uri="{BB962C8B-B14F-4D97-AF65-F5344CB8AC3E}">
        <p14:creationId xmlns:p14="http://schemas.microsoft.com/office/powerpoint/2010/main" val="133212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With anonymous data from sources like </a:t>
            </a:r>
            <a:r>
              <a:rPr lang="en-US" sz="1800" b="0" dirty="0" err="1"/>
              <a:t>Placer.AI</a:t>
            </a:r>
            <a:r>
              <a:rPr lang="en-US" sz="1800" b="0" dirty="0"/>
              <a:t>, you can measure hundreds of data points that can inform the success of your marketing.</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26</a:t>
            </a:fld>
            <a:endParaRPr lang="en-US" noProof="0" dirty="0"/>
          </a:p>
        </p:txBody>
      </p:sp>
    </p:spTree>
    <p:extLst>
      <p:ext uri="{BB962C8B-B14F-4D97-AF65-F5344CB8AC3E}">
        <p14:creationId xmlns:p14="http://schemas.microsoft.com/office/powerpoint/2010/main" val="509169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Learn where your visitors are coming from and where they go when they leave your locations.</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27</a:t>
            </a:fld>
            <a:endParaRPr lang="en-US" noProof="0" dirty="0"/>
          </a:p>
        </p:txBody>
      </p:sp>
    </p:spTree>
    <p:extLst>
      <p:ext uri="{BB962C8B-B14F-4D97-AF65-F5344CB8AC3E}">
        <p14:creationId xmlns:p14="http://schemas.microsoft.com/office/powerpoint/2010/main" val="2907006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Measure your Trade Area to understand where your visitors are coming from and where 30%, 50% or 100% of your visitors reside. You can compare month-to-month or year-to-year, looking back up to 3 years. Want to know how a festival or event has performed vs years past, </a:t>
            </a:r>
            <a:r>
              <a:rPr lang="en-US" sz="1800" b="0" dirty="0" err="1"/>
              <a:t>Placer.AI</a:t>
            </a:r>
            <a:r>
              <a:rPr lang="en-US" sz="1800" b="0" dirty="0"/>
              <a:t> is just 1 tool that can help (and RMG can help you use it).</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28</a:t>
            </a:fld>
            <a:endParaRPr lang="en-US" noProof="0" dirty="0"/>
          </a:p>
        </p:txBody>
      </p:sp>
    </p:spTree>
    <p:extLst>
      <p:ext uri="{BB962C8B-B14F-4D97-AF65-F5344CB8AC3E}">
        <p14:creationId xmlns:p14="http://schemas.microsoft.com/office/powerpoint/2010/main" val="3298321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Our client in West Volusia Florida decided to better understand where their visitors were coming from. We did a portrait analysis built on provided data from lodging partners, attraction ticket sales and visitor center requests.</a:t>
            </a:r>
          </a:p>
          <a:p>
            <a:endParaRPr lang="en-US" sz="1800" b="0" dirty="0">
              <a:ea typeface="Calibri" charset="0"/>
              <a:cs typeface="Times New Roman" charset="0"/>
            </a:endParaRP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29</a:t>
            </a:fld>
            <a:endParaRPr lang="en-US"/>
          </a:p>
        </p:txBody>
      </p:sp>
    </p:spTree>
    <p:extLst>
      <p:ext uri="{BB962C8B-B14F-4D97-AF65-F5344CB8AC3E}">
        <p14:creationId xmlns:p14="http://schemas.microsoft.com/office/powerpoint/2010/main" val="394985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t>According to Eric Schmidt of Google…</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BD61D765-89C5-3142-A94B-C6581981D682}" type="slidenum">
              <a:rPr lang="en-US"/>
              <a:pPr/>
              <a:t>3</a:t>
            </a:fld>
            <a:endParaRPr lang="en-US"/>
          </a:p>
        </p:txBody>
      </p:sp>
    </p:spTree>
    <p:extLst>
      <p:ext uri="{BB962C8B-B14F-4D97-AF65-F5344CB8AC3E}">
        <p14:creationId xmlns:p14="http://schemas.microsoft.com/office/powerpoint/2010/main" val="3723891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8A82-C176-C014-B63C-1A77DE17C3E6}"/>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892799A-892F-7652-963B-F3FAD98B6C44}"/>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a:extLst>
              <a:ext uri="{FF2B5EF4-FFF2-40B4-BE49-F238E27FC236}">
                <a16:creationId xmlns:a16="http://schemas.microsoft.com/office/drawing/2014/main" id="{861B6F18-F75D-6E2C-E621-B0E208C9C1E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We found a very low penetration of the 25-34 age group. This was troubling to many on the Board and the client met with their ad agency to understand what could be done to better market key assets from across the region.</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8336F9C1-6332-0753-9256-60FF73110E1B}"/>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30</a:t>
            </a:fld>
            <a:endParaRPr lang="en-US"/>
          </a:p>
        </p:txBody>
      </p:sp>
    </p:spTree>
    <p:extLst>
      <p:ext uri="{BB962C8B-B14F-4D97-AF65-F5344CB8AC3E}">
        <p14:creationId xmlns:p14="http://schemas.microsoft.com/office/powerpoint/2010/main" val="933922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5EEDC-9504-128F-37BE-7C49F14D5166}"/>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341D0F0-0E70-917A-474A-8C18335ED20E}"/>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a:extLst>
              <a:ext uri="{FF2B5EF4-FFF2-40B4-BE49-F238E27FC236}">
                <a16:creationId xmlns:a16="http://schemas.microsoft.com/office/drawing/2014/main" id="{7FCDDE83-6651-82B3-4FE4-715BABECFD2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Equipped with valuable audience insights, the agency and client developed the Cool Craft Trail – 33 unique stops comprised of breweries, shops, attractions, wineries and more. They launched the Cool Craft Trail landing page and it was a HUGE success, appealing to their target segment.</a:t>
            </a:r>
          </a:p>
        </p:txBody>
      </p:sp>
      <p:sp>
        <p:nvSpPr>
          <p:cNvPr id="61444" name="Slide Number Placeholder 3">
            <a:extLst>
              <a:ext uri="{FF2B5EF4-FFF2-40B4-BE49-F238E27FC236}">
                <a16:creationId xmlns:a16="http://schemas.microsoft.com/office/drawing/2014/main" id="{B1B07A1E-D30C-8816-DCF1-C5BFFEB4F0D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31</a:t>
            </a:fld>
            <a:endParaRPr lang="en-US"/>
          </a:p>
        </p:txBody>
      </p:sp>
    </p:spTree>
    <p:extLst>
      <p:ext uri="{BB962C8B-B14F-4D97-AF65-F5344CB8AC3E}">
        <p14:creationId xmlns:p14="http://schemas.microsoft.com/office/powerpoint/2010/main" val="1366732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De-anonymized data is normally captured through geofencing or </a:t>
            </a:r>
            <a:r>
              <a:rPr lang="en-US" sz="1800" b="0" dirty="0" err="1"/>
              <a:t>geoframes</a:t>
            </a:r>
            <a:r>
              <a:rPr lang="en-US" sz="1800" b="0" dirty="0"/>
              <a:t> built around DMO assets; events, attractions, festivals or sporting activities. Using mobile device capture, DMOs can better understand EXACTLY who is in their market.</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32</a:t>
            </a:fld>
            <a:endParaRPr lang="en-US" noProof="0" dirty="0"/>
          </a:p>
        </p:txBody>
      </p:sp>
    </p:spTree>
    <p:extLst>
      <p:ext uri="{BB962C8B-B14F-4D97-AF65-F5344CB8AC3E}">
        <p14:creationId xmlns:p14="http://schemas.microsoft.com/office/powerpoint/2010/main" val="853675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While cookies are slowly becoming less relevant in data capture, pixels are growing in popularity. By placing a pixel in your website header, you can de-anonymize your website visitor to know EXACTLY who is on your site, what pages they view and validate your ad targeting.</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33</a:t>
            </a:fld>
            <a:endParaRPr lang="en-US" noProof="0" dirty="0"/>
          </a:p>
        </p:txBody>
      </p:sp>
    </p:spTree>
    <p:extLst>
      <p:ext uri="{BB962C8B-B14F-4D97-AF65-F5344CB8AC3E}">
        <p14:creationId xmlns:p14="http://schemas.microsoft.com/office/powerpoint/2010/main" val="366689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C3B91-96FE-90F2-3769-55799FD67A41}"/>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21E70CC-446D-C028-5E3F-5AD96507A79E}"/>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a:extLst>
              <a:ext uri="{FF2B5EF4-FFF2-40B4-BE49-F238E27FC236}">
                <a16:creationId xmlns:a16="http://schemas.microsoft.com/office/drawing/2014/main" id="{145FE417-E092-3F48-CE43-63F921C9A54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You can measure your site traffic and understand key demographics like age, income, gender, presence of children and over 100 more key elements. You can even append an email on up to 50% of your site visitors for follow-up engagement. All fully compliant!!</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AB581C9D-07A8-2790-4628-A7AC5B0EDD7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34</a:t>
            </a:fld>
            <a:endParaRPr lang="en-US"/>
          </a:p>
        </p:txBody>
      </p:sp>
    </p:spTree>
    <p:extLst>
      <p:ext uri="{BB962C8B-B14F-4D97-AF65-F5344CB8AC3E}">
        <p14:creationId xmlns:p14="http://schemas.microsoft.com/office/powerpoint/2010/main" val="2950521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Stop guessing where you visitors are coming from. While intercept surveys have some value, using de-anonymized data allows you to know EXACTLY where they live.</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35</a:t>
            </a:fld>
            <a:endParaRPr lang="en-US" noProof="0" dirty="0"/>
          </a:p>
        </p:txBody>
      </p:sp>
    </p:spTree>
    <p:extLst>
      <p:ext uri="{BB962C8B-B14F-4D97-AF65-F5344CB8AC3E}">
        <p14:creationId xmlns:p14="http://schemas.microsoft.com/office/powerpoint/2010/main" val="1510197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89A4F-993C-05C9-7A98-DA3A76EE8C8F}"/>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6C5E804-9DCC-6174-7896-EB8B1F0556E9}"/>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a:extLst>
              <a:ext uri="{FF2B5EF4-FFF2-40B4-BE49-F238E27FC236}">
                <a16:creationId xmlns:a16="http://schemas.microsoft.com/office/drawing/2014/main" id="{2D277462-D083-1C07-E185-EAF9F416510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Wouldn’t you like to know what digital campaigns are working and whether your target audience is visiting your website. Now there are tools in the market that can identify what ads your site visitors clicked on to arrive on your website.</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BBCE2466-7931-6226-EE71-B4A30B44A11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36</a:t>
            </a:fld>
            <a:endParaRPr lang="en-US"/>
          </a:p>
        </p:txBody>
      </p:sp>
    </p:spTree>
    <p:extLst>
      <p:ext uri="{BB962C8B-B14F-4D97-AF65-F5344CB8AC3E}">
        <p14:creationId xmlns:p14="http://schemas.microsoft.com/office/powerpoint/2010/main" val="380821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06C89-DF96-C86A-3AFD-06603C72DA17}"/>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1FE6BDFB-5ADF-9E70-6723-717A51110983}"/>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3" name="Notes Placeholder 2">
            <a:extLst>
              <a:ext uri="{FF2B5EF4-FFF2-40B4-BE49-F238E27FC236}">
                <a16:creationId xmlns:a16="http://schemas.microsoft.com/office/drawing/2014/main" id="{F0117D30-0E8E-03C7-B6E8-B8B157D6DEC0}"/>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You can even receive detailed reports by name to add into your CRM or visitor data that can be used to follow-up with your visitors.</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98A8C99F-C2A0-32D9-2F93-40C20628EE11}"/>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37</a:t>
            </a:fld>
            <a:endParaRPr lang="en-US"/>
          </a:p>
        </p:txBody>
      </p:sp>
    </p:spTree>
    <p:extLst>
      <p:ext uri="{BB962C8B-B14F-4D97-AF65-F5344CB8AC3E}">
        <p14:creationId xmlns:p14="http://schemas.microsoft.com/office/powerpoint/2010/main" val="3402328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dirty="0"/>
              <a:t>Use Cases</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38</a:t>
            </a:fld>
            <a:endParaRPr lang="en-US" noProof="0" dirty="0"/>
          </a:p>
        </p:txBody>
      </p:sp>
    </p:spTree>
    <p:extLst>
      <p:ext uri="{BB962C8B-B14F-4D97-AF65-F5344CB8AC3E}">
        <p14:creationId xmlns:p14="http://schemas.microsoft.com/office/powerpoint/2010/main" val="37410378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Don’t let 2025 be yet another year that you didn’t recognize the power of data. Practice a Crawl – Walk – Run approach to using data to improve your marketing and increase your occupancy rates and visitation levels. </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39</a:t>
            </a:fld>
            <a:endParaRPr lang="en-US" noProof="0" dirty="0"/>
          </a:p>
        </p:txBody>
      </p:sp>
    </p:spTree>
    <p:extLst>
      <p:ext uri="{BB962C8B-B14F-4D97-AF65-F5344CB8AC3E}">
        <p14:creationId xmlns:p14="http://schemas.microsoft.com/office/powerpoint/2010/main" val="414272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t>That sounds like a LOT of data. And in case you’re wondering whether size matters…</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817FDE6A-E33F-1242-B4BC-70807826D6D3}" type="slidenum">
              <a:rPr lang="en-US"/>
              <a:pPr/>
              <a:t>4</a:t>
            </a:fld>
            <a:endParaRPr lang="en-US"/>
          </a:p>
        </p:txBody>
      </p:sp>
    </p:spTree>
    <p:extLst>
      <p:ext uri="{BB962C8B-B14F-4D97-AF65-F5344CB8AC3E}">
        <p14:creationId xmlns:p14="http://schemas.microsoft.com/office/powerpoint/2010/main" val="957858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Using a data-driven approach allows you to reach your prospective visitor as they move through their planning process and ultimate decision.</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40</a:t>
            </a:fld>
            <a:endParaRPr lang="en-US" noProof="0" dirty="0"/>
          </a:p>
        </p:txBody>
      </p:sp>
    </p:spTree>
    <p:extLst>
      <p:ext uri="{BB962C8B-B14F-4D97-AF65-F5344CB8AC3E}">
        <p14:creationId xmlns:p14="http://schemas.microsoft.com/office/powerpoint/2010/main" val="987515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92319-F919-8F53-361D-264922B65E8F}"/>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57909631-4FD5-1FC9-E37C-4A11E47231C4}"/>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a:extLst>
              <a:ext uri="{FF2B5EF4-FFF2-40B4-BE49-F238E27FC236}">
                <a16:creationId xmlns:a16="http://schemas.microsoft.com/office/drawing/2014/main" id="{A23D2623-4748-8FD5-C49E-00E5F3519DC0}"/>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Today is the day to start your data-focused 2025. Here are 5 easy steps to getting your journey started.</a:t>
            </a:r>
          </a:p>
          <a:p>
            <a:endParaRPr lang="en-US" sz="1800" b="0" dirty="0">
              <a:ea typeface="Calibri" charset="0"/>
              <a:cs typeface="Times New Roman" charset="0"/>
            </a:endParaRPr>
          </a:p>
        </p:txBody>
      </p:sp>
      <p:sp>
        <p:nvSpPr>
          <p:cNvPr id="61444" name="Slide Number Placeholder 3">
            <a:extLst>
              <a:ext uri="{FF2B5EF4-FFF2-40B4-BE49-F238E27FC236}">
                <a16:creationId xmlns:a16="http://schemas.microsoft.com/office/drawing/2014/main" id="{6F88D654-D697-DEA5-E237-BA4DA563B9D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41</a:t>
            </a:fld>
            <a:endParaRPr lang="en-US"/>
          </a:p>
        </p:txBody>
      </p:sp>
    </p:spTree>
    <p:extLst>
      <p:ext uri="{BB962C8B-B14F-4D97-AF65-F5344CB8AC3E}">
        <p14:creationId xmlns:p14="http://schemas.microsoft.com/office/powerpoint/2010/main" val="2426905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2E4BA-301D-1587-6F64-3C4686C61FDE}"/>
            </a:ext>
          </a:extLst>
        </p:cNvPr>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7EB3A105-4D52-ABE5-F1FC-DDAE9C6BE3AB}"/>
              </a:ext>
            </a:extLst>
          </p:cNvPr>
          <p:cNvSpPr>
            <a:spLocks noGrp="1" noRot="1" noChangeAspect="1" noTextEdit="1"/>
          </p:cNvSpPr>
          <p:nvPr>
            <p:ph type="sldImg"/>
          </p:nvPr>
        </p:nvSpPr>
        <p:spPr bwMode="auto">
          <a:xfrm>
            <a:off x="704850" y="192088"/>
            <a:ext cx="5905500" cy="44291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a:extLst>
              <a:ext uri="{FF2B5EF4-FFF2-40B4-BE49-F238E27FC236}">
                <a16:creationId xmlns:a16="http://schemas.microsoft.com/office/drawing/2014/main" id="{82BBEFF4-C6DF-2CFB-3FE7-8D1369993DE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800" b="0" dirty="0">
                <a:ea typeface="Calibri" charset="0"/>
                <a:cs typeface="Times New Roman" charset="0"/>
              </a:rPr>
              <a:t>“86.4% of people will believe any data you put in a PowerPoint slide, even if you just totally made it up to prove your point.”</a:t>
            </a:r>
          </a:p>
          <a:p>
            <a:endParaRPr lang="en-US" sz="1800" b="0" dirty="0">
              <a:ea typeface="Calibri" charset="0"/>
              <a:cs typeface="Times New Roman" charset="0"/>
            </a:endParaRPr>
          </a:p>
          <a:p>
            <a:r>
              <a:rPr lang="en-US" sz="1800" b="0" dirty="0">
                <a:ea typeface="Calibri" charset="0"/>
                <a:cs typeface="Times New Roman" charset="0"/>
              </a:rPr>
              <a:t>Thanks for listening . . . And reading!</a:t>
            </a:r>
          </a:p>
        </p:txBody>
      </p:sp>
      <p:sp>
        <p:nvSpPr>
          <p:cNvPr id="61444" name="Slide Number Placeholder 3">
            <a:extLst>
              <a:ext uri="{FF2B5EF4-FFF2-40B4-BE49-F238E27FC236}">
                <a16:creationId xmlns:a16="http://schemas.microsoft.com/office/drawing/2014/main" id="{BCFB7816-AD5E-2C46-58D9-FBD5EEF8398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20884" indent="-277263">
              <a:defRPr>
                <a:solidFill>
                  <a:schemeClr val="tx1"/>
                </a:solidFill>
                <a:latin typeface="Arial" charset="0"/>
                <a:ea typeface="Arial" charset="0"/>
                <a:cs typeface="Arial" charset="0"/>
              </a:defRPr>
            </a:lvl2pPr>
            <a:lvl3pPr marL="1109053" indent="-221811">
              <a:defRPr>
                <a:solidFill>
                  <a:schemeClr val="tx1"/>
                </a:solidFill>
                <a:latin typeface="Arial" charset="0"/>
                <a:ea typeface="Arial" charset="0"/>
                <a:cs typeface="Arial" charset="0"/>
              </a:defRPr>
            </a:lvl3pPr>
            <a:lvl4pPr marL="1552674" indent="-221811">
              <a:defRPr>
                <a:solidFill>
                  <a:schemeClr val="tx1"/>
                </a:solidFill>
                <a:latin typeface="Arial" charset="0"/>
                <a:ea typeface="Arial" charset="0"/>
                <a:cs typeface="Arial" charset="0"/>
              </a:defRPr>
            </a:lvl4pPr>
            <a:lvl5pPr marL="1996295" indent="-221811">
              <a:defRPr>
                <a:solidFill>
                  <a:schemeClr val="tx1"/>
                </a:solidFill>
                <a:latin typeface="Arial" charset="0"/>
                <a:ea typeface="Arial" charset="0"/>
                <a:cs typeface="Arial" charset="0"/>
              </a:defRPr>
            </a:lvl5pPr>
            <a:lvl6pPr marL="2439916" indent="-221811" eaLnBrk="0" fontAlgn="base" hangingPunct="0">
              <a:spcBef>
                <a:spcPct val="0"/>
              </a:spcBef>
              <a:spcAft>
                <a:spcPct val="0"/>
              </a:spcAft>
              <a:defRPr>
                <a:solidFill>
                  <a:schemeClr val="tx1"/>
                </a:solidFill>
                <a:latin typeface="Arial" charset="0"/>
                <a:ea typeface="Arial" charset="0"/>
                <a:cs typeface="Arial" charset="0"/>
              </a:defRPr>
            </a:lvl6pPr>
            <a:lvl7pPr marL="2883538" indent="-221811" eaLnBrk="0" fontAlgn="base" hangingPunct="0">
              <a:spcBef>
                <a:spcPct val="0"/>
              </a:spcBef>
              <a:spcAft>
                <a:spcPct val="0"/>
              </a:spcAft>
              <a:defRPr>
                <a:solidFill>
                  <a:schemeClr val="tx1"/>
                </a:solidFill>
                <a:latin typeface="Arial" charset="0"/>
                <a:ea typeface="Arial" charset="0"/>
                <a:cs typeface="Arial" charset="0"/>
              </a:defRPr>
            </a:lvl7pPr>
            <a:lvl8pPr marL="3327159" indent="-221811" eaLnBrk="0" fontAlgn="base" hangingPunct="0">
              <a:spcBef>
                <a:spcPct val="0"/>
              </a:spcBef>
              <a:spcAft>
                <a:spcPct val="0"/>
              </a:spcAft>
              <a:defRPr>
                <a:solidFill>
                  <a:schemeClr val="tx1"/>
                </a:solidFill>
                <a:latin typeface="Arial" charset="0"/>
                <a:ea typeface="Arial" charset="0"/>
                <a:cs typeface="Arial" charset="0"/>
              </a:defRPr>
            </a:lvl8pPr>
            <a:lvl9pPr marL="3770780" indent="-221811" eaLnBrk="0" fontAlgn="base" hangingPunct="0">
              <a:spcBef>
                <a:spcPct val="0"/>
              </a:spcBef>
              <a:spcAft>
                <a:spcPct val="0"/>
              </a:spcAft>
              <a:defRPr>
                <a:solidFill>
                  <a:schemeClr val="tx1"/>
                </a:solidFill>
                <a:latin typeface="Arial" charset="0"/>
                <a:ea typeface="Arial" charset="0"/>
                <a:cs typeface="Arial" charset="0"/>
              </a:defRPr>
            </a:lvl9pPr>
          </a:lstStyle>
          <a:p>
            <a:fld id="{3C97FA9F-0EFE-6446-BFA0-44F803D4219A}" type="slidenum">
              <a:rPr lang="en-US"/>
              <a:pPr/>
              <a:t>42</a:t>
            </a:fld>
            <a:endParaRPr lang="en-US"/>
          </a:p>
        </p:txBody>
      </p:sp>
    </p:spTree>
    <p:extLst>
      <p:ext uri="{BB962C8B-B14F-4D97-AF65-F5344CB8AC3E}">
        <p14:creationId xmlns:p14="http://schemas.microsoft.com/office/powerpoint/2010/main" val="190842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Jim </a:t>
            </a:r>
            <a:r>
              <a:rPr lang="en-US" sz="1800" b="0" dirty="0" err="1"/>
              <a:t>Harenchar</a:t>
            </a:r>
            <a:endParaRPr lang="en-US" sz="1800" b="0" dirty="0"/>
          </a:p>
          <a:p>
            <a:r>
              <a:rPr lang="en-US" sz="1800" b="0" dirty="0"/>
              <a:t>804-370-1439</a:t>
            </a:r>
          </a:p>
          <a:p>
            <a:r>
              <a:rPr lang="en-US" sz="1800" b="0" dirty="0">
                <a:hlinkClick r:id="rId3"/>
              </a:rPr>
              <a:t>jharenchar@rmg-usa.com</a:t>
            </a:r>
            <a:endParaRPr lang="en-US" sz="1800" b="0" dirty="0"/>
          </a:p>
          <a:p>
            <a:endParaRPr lang="en-US" sz="1800" b="0" dirty="0"/>
          </a:p>
          <a:p>
            <a:r>
              <a:rPr lang="en-US" sz="1800" b="0" dirty="0"/>
              <a:t>Melissa Lewis</a:t>
            </a:r>
          </a:p>
          <a:p>
            <a:r>
              <a:rPr lang="en-US" sz="1800" b="0" dirty="0"/>
              <a:t>843-330-8746</a:t>
            </a:r>
          </a:p>
          <a:p>
            <a:r>
              <a:rPr lang="en-US" sz="1800" b="0" dirty="0">
                <a:hlinkClick r:id="rId4"/>
              </a:rPr>
              <a:t>mlewis@rmg-usa.com</a:t>
            </a:r>
            <a:r>
              <a:rPr lang="en-US" sz="1800" b="0" dirty="0"/>
              <a:t>   </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43</a:t>
            </a:fld>
            <a:endParaRPr lang="en-US" noProof="0" dirty="0"/>
          </a:p>
        </p:txBody>
      </p:sp>
    </p:spTree>
    <p:extLst>
      <p:ext uri="{BB962C8B-B14F-4D97-AF65-F5344CB8AC3E}">
        <p14:creationId xmlns:p14="http://schemas.microsoft.com/office/powerpoint/2010/main" val="203951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With the proliferation of social platforms and the levels of engagement, the data created is overwhelming. For a few examples of what occurs every minute of every day, here are a few examples: you can see just how many Instagrams are posted via DM, there are 4 million Facebook posts and over 69,000 Taylor Swift songs streamed!</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5</a:t>
            </a:fld>
            <a:endParaRPr lang="en-US" noProof="0" dirty="0"/>
          </a:p>
        </p:txBody>
      </p:sp>
    </p:spTree>
    <p:extLst>
      <p:ext uri="{BB962C8B-B14F-4D97-AF65-F5344CB8AC3E}">
        <p14:creationId xmlns:p14="http://schemas.microsoft.com/office/powerpoint/2010/main" val="283895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In 2024 McKinsey Consulting surveyed Fortune 1000 senior marketers. They found that despite the recognition that data was mission critical to marketing success, 76% of tourism practitioners don’t use data in their online marketing and targeting.</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6</a:t>
            </a:fld>
            <a:endParaRPr lang="en-US" noProof="0" dirty="0"/>
          </a:p>
        </p:txBody>
      </p:sp>
    </p:spTree>
    <p:extLst>
      <p:ext uri="{BB962C8B-B14F-4D97-AF65-F5344CB8AC3E}">
        <p14:creationId xmlns:p14="http://schemas.microsoft.com/office/powerpoint/2010/main" val="3322315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As we move into 2025, it’s important to know just how much our audiences are using various platforms to research and book their next destination. </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7</a:t>
            </a:fld>
            <a:endParaRPr lang="en-US" noProof="0" dirty="0"/>
          </a:p>
        </p:txBody>
      </p:sp>
    </p:spTree>
    <p:extLst>
      <p:ext uri="{BB962C8B-B14F-4D97-AF65-F5344CB8AC3E}">
        <p14:creationId xmlns:p14="http://schemas.microsoft.com/office/powerpoint/2010/main" val="158210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b="0" dirty="0"/>
              <a:t>This survey was conducted by Advanced Travel and Tourism in 2024 and underscores the disconnect by many of us as it relates to our investment of time and money in using data. Many DMO marketers (21%) said they were going to invest more in creative but only 9% were going to invest in software or data. What and who are you targeting with your 21% increase in creative if you don’t use data to guide your process?</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8</a:t>
            </a:fld>
            <a:endParaRPr lang="en-US" noProof="0" dirty="0"/>
          </a:p>
        </p:txBody>
      </p:sp>
    </p:spTree>
    <p:extLst>
      <p:ext uri="{BB962C8B-B14F-4D97-AF65-F5344CB8AC3E}">
        <p14:creationId xmlns:p14="http://schemas.microsoft.com/office/powerpoint/2010/main" val="322480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92088"/>
            <a:ext cx="5905500" cy="4429125"/>
          </a:xfrm>
        </p:spPr>
      </p:sp>
      <p:sp>
        <p:nvSpPr>
          <p:cNvPr id="3" name="Notes Placeholder 2"/>
          <p:cNvSpPr>
            <a:spLocks noGrp="1"/>
          </p:cNvSpPr>
          <p:nvPr>
            <p:ph type="body" idx="1"/>
          </p:nvPr>
        </p:nvSpPr>
        <p:spPr/>
        <p:txBody>
          <a:bodyPr/>
          <a:lstStyle/>
          <a:p>
            <a:r>
              <a:rPr lang="en-US" sz="1800" dirty="0"/>
              <a:t>Data &amp; AdTech</a:t>
            </a:r>
          </a:p>
        </p:txBody>
      </p:sp>
      <p:sp>
        <p:nvSpPr>
          <p:cNvPr id="4" name="Slide Number Placeholder 3"/>
          <p:cNvSpPr>
            <a:spLocks noGrp="1"/>
          </p:cNvSpPr>
          <p:nvPr>
            <p:ph type="sldNum" sz="quarter" idx="5"/>
          </p:nvPr>
        </p:nvSpPr>
        <p:spPr/>
        <p:txBody>
          <a:bodyPr/>
          <a:lstStyle/>
          <a:p>
            <a:fld id="{68F32C9A-A860-4D16-BD04-BD781DD962C2}" type="slidenum">
              <a:rPr lang="en-US" noProof="0" smtClean="0"/>
              <a:pPr/>
              <a:t>9</a:t>
            </a:fld>
            <a:endParaRPr lang="en-US" noProof="0" dirty="0"/>
          </a:p>
        </p:txBody>
      </p:sp>
    </p:spTree>
    <p:extLst>
      <p:ext uri="{BB962C8B-B14F-4D97-AF65-F5344CB8AC3E}">
        <p14:creationId xmlns:p14="http://schemas.microsoft.com/office/powerpoint/2010/main" val="2867699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9B81-464D-2540-87EA-8D1F730F7EB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AE321AB-0048-D947-8070-E3B18F9EE55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B8BE14F-0AEB-F549-A4FA-0AFB0E79DF5F}"/>
              </a:ext>
            </a:extLst>
          </p:cNvPr>
          <p:cNvSpPr>
            <a:spLocks noGrp="1"/>
          </p:cNvSpPr>
          <p:nvPr>
            <p:ph type="dt" sz="half" idx="10"/>
          </p:nvPr>
        </p:nvSpPr>
        <p:spPr/>
        <p:txBody>
          <a:bodyPr/>
          <a:lstStyle/>
          <a:p>
            <a:fld id="{2913A98D-5ED8-0144-8DAD-DC0E86A42787}" type="datetime1">
              <a:rPr lang="en-US" smtClean="0"/>
              <a:t>2/12/25</a:t>
            </a:fld>
            <a:endParaRPr lang="en-US"/>
          </a:p>
        </p:txBody>
      </p:sp>
      <p:sp>
        <p:nvSpPr>
          <p:cNvPr id="5" name="Footer Placeholder 4">
            <a:extLst>
              <a:ext uri="{FF2B5EF4-FFF2-40B4-BE49-F238E27FC236}">
                <a16:creationId xmlns:a16="http://schemas.microsoft.com/office/drawing/2014/main" id="{82CDAC84-C762-3E40-B7A7-A57ADA733B83}"/>
              </a:ext>
            </a:extLst>
          </p:cNvPr>
          <p:cNvSpPr>
            <a:spLocks noGrp="1"/>
          </p:cNvSpPr>
          <p:nvPr>
            <p:ph type="ftr" sz="quarter" idx="11"/>
          </p:nvPr>
        </p:nvSpPr>
        <p:spPr/>
        <p:txBody>
          <a:bodyPr/>
          <a:lstStyle/>
          <a:p>
            <a:r>
              <a:rPr lang="en-US"/>
              <a:t>www.rmg-usa.com</a:t>
            </a:r>
          </a:p>
        </p:txBody>
      </p:sp>
      <p:sp>
        <p:nvSpPr>
          <p:cNvPr id="6" name="Slide Number Placeholder 5">
            <a:extLst>
              <a:ext uri="{FF2B5EF4-FFF2-40B4-BE49-F238E27FC236}">
                <a16:creationId xmlns:a16="http://schemas.microsoft.com/office/drawing/2014/main" id="{0BB761D9-A2BF-B245-A904-5A8DC41C4437}"/>
              </a:ext>
            </a:extLst>
          </p:cNvPr>
          <p:cNvSpPr>
            <a:spLocks noGrp="1"/>
          </p:cNvSpPr>
          <p:nvPr>
            <p:ph type="sldNum" sz="quarter" idx="12"/>
          </p:nvPr>
        </p:nvSpPr>
        <p:spPr>
          <a:xfrm>
            <a:off x="6705600" y="6421338"/>
            <a:ext cx="2057400" cy="246221"/>
          </a:xfrm>
          <a:prstGeom prst="rect">
            <a:avLst/>
          </a:prstGeom>
        </p:spPr>
        <p:txBody>
          <a:bodyPr/>
          <a:lstStyle>
            <a:lvl1pPr algn="r">
              <a:defRPr/>
            </a:lvl1pPr>
          </a:lstStyle>
          <a:p>
            <a:fld id="{AC97527D-75AB-A545-9A7D-607E91137AB8}" type="slidenum">
              <a:rPr lang="en-US" smtClean="0"/>
              <a:pPr/>
              <a:t>‹#›</a:t>
            </a:fld>
            <a:endParaRPr lang="en-US"/>
          </a:p>
        </p:txBody>
      </p:sp>
    </p:spTree>
    <p:extLst>
      <p:ext uri="{BB962C8B-B14F-4D97-AF65-F5344CB8AC3E}">
        <p14:creationId xmlns:p14="http://schemas.microsoft.com/office/powerpoint/2010/main" val="909473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A5A5-3015-6B43-B37E-BB89B3A79C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23823F-DF12-A246-A916-5A163A46D3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6F81C-5236-EE42-9E6C-B314BC0AE664}"/>
              </a:ext>
            </a:extLst>
          </p:cNvPr>
          <p:cNvSpPr>
            <a:spLocks noGrp="1"/>
          </p:cNvSpPr>
          <p:nvPr>
            <p:ph type="dt" sz="half" idx="10"/>
          </p:nvPr>
        </p:nvSpPr>
        <p:spPr/>
        <p:txBody>
          <a:bodyPr/>
          <a:lstStyle/>
          <a:p>
            <a:fld id="{D07B7961-31AD-894D-9E04-18D316765900}" type="datetime1">
              <a:rPr lang="en-US" smtClean="0"/>
              <a:t>2/12/25</a:t>
            </a:fld>
            <a:endParaRPr lang="en-US"/>
          </a:p>
        </p:txBody>
      </p:sp>
      <p:sp>
        <p:nvSpPr>
          <p:cNvPr id="5" name="Footer Placeholder 4">
            <a:extLst>
              <a:ext uri="{FF2B5EF4-FFF2-40B4-BE49-F238E27FC236}">
                <a16:creationId xmlns:a16="http://schemas.microsoft.com/office/drawing/2014/main" id="{52523201-B9E2-C84D-8252-27CA7D64A51A}"/>
              </a:ext>
            </a:extLst>
          </p:cNvPr>
          <p:cNvSpPr>
            <a:spLocks noGrp="1"/>
          </p:cNvSpPr>
          <p:nvPr>
            <p:ph type="ftr" sz="quarter" idx="11"/>
          </p:nvPr>
        </p:nvSpPr>
        <p:spPr/>
        <p:txBody>
          <a:bodyPr/>
          <a:lstStyle/>
          <a:p>
            <a:r>
              <a:rPr lang="en-US"/>
              <a:t>www.rmg-usa.com</a:t>
            </a:r>
          </a:p>
        </p:txBody>
      </p:sp>
      <p:sp>
        <p:nvSpPr>
          <p:cNvPr id="6" name="Slide Number Placeholder 5">
            <a:extLst>
              <a:ext uri="{FF2B5EF4-FFF2-40B4-BE49-F238E27FC236}">
                <a16:creationId xmlns:a16="http://schemas.microsoft.com/office/drawing/2014/main" id="{F7B06ABB-FF86-6B4E-90C9-4EEA253EC462}"/>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71659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332A5C-8790-134D-AC1D-0FD04562105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CF8B8C-5DE1-8C40-A4D3-5CECDB01BA4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6F69A-63B3-9941-812E-721ADF6AAAB9}"/>
              </a:ext>
            </a:extLst>
          </p:cNvPr>
          <p:cNvSpPr>
            <a:spLocks noGrp="1"/>
          </p:cNvSpPr>
          <p:nvPr>
            <p:ph type="dt" sz="half" idx="10"/>
          </p:nvPr>
        </p:nvSpPr>
        <p:spPr/>
        <p:txBody>
          <a:bodyPr/>
          <a:lstStyle/>
          <a:p>
            <a:fld id="{8284A2F9-303A-5145-BD69-0A804C0616D1}" type="datetime1">
              <a:rPr lang="en-US" smtClean="0"/>
              <a:t>2/12/25</a:t>
            </a:fld>
            <a:endParaRPr lang="en-US"/>
          </a:p>
        </p:txBody>
      </p:sp>
      <p:sp>
        <p:nvSpPr>
          <p:cNvPr id="5" name="Footer Placeholder 4">
            <a:extLst>
              <a:ext uri="{FF2B5EF4-FFF2-40B4-BE49-F238E27FC236}">
                <a16:creationId xmlns:a16="http://schemas.microsoft.com/office/drawing/2014/main" id="{4E91C29B-D74A-0B45-BAA4-8918407CA4D2}"/>
              </a:ext>
            </a:extLst>
          </p:cNvPr>
          <p:cNvSpPr>
            <a:spLocks noGrp="1"/>
          </p:cNvSpPr>
          <p:nvPr>
            <p:ph type="ftr" sz="quarter" idx="11"/>
          </p:nvPr>
        </p:nvSpPr>
        <p:spPr/>
        <p:txBody>
          <a:bodyPr/>
          <a:lstStyle/>
          <a:p>
            <a:r>
              <a:rPr lang="en-US"/>
              <a:t>www.rmg-usa.com</a:t>
            </a:r>
          </a:p>
        </p:txBody>
      </p:sp>
      <p:sp>
        <p:nvSpPr>
          <p:cNvPr id="6" name="Slide Number Placeholder 5">
            <a:extLst>
              <a:ext uri="{FF2B5EF4-FFF2-40B4-BE49-F238E27FC236}">
                <a16:creationId xmlns:a16="http://schemas.microsoft.com/office/drawing/2014/main" id="{C28980D5-ED73-9A42-A2BB-A962025F13D3}"/>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2292091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8" name="Title 7"/>
          <p:cNvSpPr>
            <a:spLocks noGrp="1"/>
          </p:cNvSpPr>
          <p:nvPr>
            <p:ph type="title"/>
          </p:nvPr>
        </p:nvSpPr>
        <p:spPr bwMode="gray"/>
        <p:txBody>
          <a:bodyPr/>
          <a:lstStyle/>
          <a:p>
            <a:r>
              <a:rPr lang="en-US" noProof="0"/>
              <a:t>Click to edit Master title style</a:t>
            </a:r>
            <a:endParaRPr lang="en-US" noProof="0" dirty="0"/>
          </a:p>
        </p:txBody>
      </p:sp>
      <p:sp>
        <p:nvSpPr>
          <p:cNvPr id="3" name="Content Placeholder 2"/>
          <p:cNvSpPr>
            <a:spLocks noGrp="1"/>
          </p:cNvSpPr>
          <p:nvPr>
            <p:ph sz="quarter" idx="10"/>
            <p:custDataLst>
              <p:tags r:id="rId1"/>
            </p:custDataLst>
          </p:nvPr>
        </p:nvSpPr>
        <p:spPr>
          <a:xfrm>
            <a:off x="990600" y="1600200"/>
            <a:ext cx="7829550" cy="4495800"/>
          </a:xfr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5">
            <a:extLst>
              <a:ext uri="{FF2B5EF4-FFF2-40B4-BE49-F238E27FC236}">
                <a16:creationId xmlns:a16="http://schemas.microsoft.com/office/drawing/2014/main" id="{23D9D1C8-FB5B-04BA-D105-F78DF203D77C}"/>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408978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Layout">
    <p:spTree>
      <p:nvGrpSpPr>
        <p:cNvPr id="1" name=""/>
        <p:cNvGrpSpPr/>
        <p:nvPr/>
      </p:nvGrpSpPr>
      <p:grpSpPr>
        <a:xfrm>
          <a:off x="0" y="0"/>
          <a:ext cx="0" cy="0"/>
          <a:chOff x="0" y="0"/>
          <a:chExt cx="0" cy="0"/>
        </a:xfrm>
      </p:grpSpPr>
      <p:sp>
        <p:nvSpPr>
          <p:cNvPr id="12" name="Title 11"/>
          <p:cNvSpPr>
            <a:spLocks noGrp="1"/>
          </p:cNvSpPr>
          <p:nvPr>
            <p:ph type="title"/>
          </p:nvPr>
        </p:nvSpPr>
        <p:spPr bwMode="gray">
          <a:xfrm>
            <a:off x="323850" y="260350"/>
            <a:ext cx="8496300" cy="720000"/>
          </a:xfrm>
        </p:spPr>
        <p:txBody>
          <a:bodyPr/>
          <a:lstStyle/>
          <a:p>
            <a:r>
              <a:rPr lang="en-US" noProof="0"/>
              <a:t>Click to edit Master title style</a:t>
            </a:r>
            <a:endParaRPr lang="en-US" noProof="0" dirty="0"/>
          </a:p>
        </p:txBody>
      </p:sp>
      <p:sp>
        <p:nvSpPr>
          <p:cNvPr id="4" name="Content Placeholder 3"/>
          <p:cNvSpPr>
            <a:spLocks noGrp="1"/>
          </p:cNvSpPr>
          <p:nvPr>
            <p:ph sz="quarter" idx="15"/>
            <p:custDataLst>
              <p:tags r:id="rId1"/>
            </p:custDataLst>
          </p:nvPr>
        </p:nvSpPr>
        <p:spPr>
          <a:xfrm>
            <a:off x="323850" y="1268975"/>
            <a:ext cx="4095750" cy="4827025"/>
          </a:xfr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5"/>
          <p:cNvSpPr>
            <a:spLocks noGrp="1"/>
          </p:cNvSpPr>
          <p:nvPr>
            <p:ph sz="quarter" idx="16"/>
          </p:nvPr>
        </p:nvSpPr>
        <p:spPr>
          <a:xfrm>
            <a:off x="4724400" y="1268975"/>
            <a:ext cx="4095750" cy="482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5">
            <a:extLst>
              <a:ext uri="{FF2B5EF4-FFF2-40B4-BE49-F238E27FC236}">
                <a16:creationId xmlns:a16="http://schemas.microsoft.com/office/drawing/2014/main" id="{AF0A62D7-03B3-82AE-8866-3D0C5C59B200}"/>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1707905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4" y="0"/>
            <a:ext cx="9143372" cy="6858000"/>
          </a:xfrm>
          <a:prstGeom prst="rect">
            <a:avLst/>
          </a:prstGeom>
        </p:spPr>
      </p:pic>
      <p:sp>
        <p:nvSpPr>
          <p:cNvPr id="3" name="Content Placeholder 2"/>
          <p:cNvSpPr>
            <a:spLocks noGrp="1"/>
          </p:cNvSpPr>
          <p:nvPr>
            <p:ph sz="quarter" idx="10" hasCustomPrompt="1"/>
          </p:nvPr>
        </p:nvSpPr>
        <p:spPr>
          <a:xfrm>
            <a:off x="838200" y="1905000"/>
            <a:ext cx="4343400" cy="1905000"/>
          </a:xfrm>
        </p:spPr>
        <p:txBody>
          <a:bodyPr/>
          <a:lstStyle>
            <a:lvl1pPr>
              <a:defRPr/>
            </a:lvl1pPr>
          </a:lstStyle>
          <a:p>
            <a:pPr lvl="0"/>
            <a:r>
              <a:rPr lang="en-US"/>
              <a:t>Contact</a:t>
            </a:r>
          </a:p>
          <a:p>
            <a:pPr lvl="1"/>
            <a:r>
              <a:rPr lang="en-US"/>
              <a:t>Second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457200"/>
            <a:ext cx="2819400" cy="1263091"/>
          </a:xfrm>
          <a:prstGeom prst="rect">
            <a:avLst/>
          </a:prstGeom>
        </p:spPr>
      </p:pic>
    </p:spTree>
    <p:extLst>
      <p:ext uri="{BB962C8B-B14F-4D97-AF65-F5344CB8AC3E}">
        <p14:creationId xmlns:p14="http://schemas.microsoft.com/office/powerpoint/2010/main" val="218906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E5066-2BF6-2146-9A39-CE08D826A4E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13FD2A26-CF05-B1D4-EE10-B12B95C55177}"/>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1316227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9B573-4E6E-6348-B38E-EBDE718EF9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1595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183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25400" y="622223"/>
            <a:ext cx="4269538" cy="6220057"/>
          </a:xfrm>
          <a:custGeom>
            <a:avLst/>
            <a:gdLst>
              <a:gd name="connsiteX0" fmla="*/ 4269538 w 4269538"/>
              <a:gd name="connsiteY0" fmla="*/ 0 h 4665043"/>
              <a:gd name="connsiteX1" fmla="*/ 1140630 w 4269538"/>
              <a:gd name="connsiteY1" fmla="*/ 4665043 h 4665043"/>
              <a:gd name="connsiteX2" fmla="*/ 0 w 4269538"/>
              <a:gd name="connsiteY2" fmla="*/ 4665043 h 4665043"/>
              <a:gd name="connsiteX3" fmla="*/ 0 w 4269538"/>
              <a:gd name="connsiteY3" fmla="*/ 3043123 h 4665043"/>
              <a:gd name="connsiteX4" fmla="*/ 2041064 w 4269538"/>
              <a:gd name="connsiteY4" fmla="*/ 1 h 466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9538" h="4665043">
                <a:moveTo>
                  <a:pt x="4269538" y="0"/>
                </a:moveTo>
                <a:lnTo>
                  <a:pt x="1140630" y="4665043"/>
                </a:lnTo>
                <a:lnTo>
                  <a:pt x="0" y="4665043"/>
                </a:lnTo>
                <a:lnTo>
                  <a:pt x="0" y="3043123"/>
                </a:lnTo>
                <a:lnTo>
                  <a:pt x="2041064" y="1"/>
                </a:lnTo>
                <a:close/>
              </a:path>
            </a:pathLst>
          </a:custGeom>
          <a:solidFill>
            <a:schemeClr val="bg1">
              <a:lumMod val="95000"/>
              <a:alpha val="70000"/>
            </a:schemeClr>
          </a:solidFill>
          <a:effectLst>
            <a:outerShdw blurRad="215900" sx="102000" sy="102000" algn="ctr" rotWithShape="0">
              <a:prstClr val="black">
                <a:alpha val="8000"/>
              </a:prstClr>
            </a:outerShdw>
          </a:effectLst>
        </p:spPr>
        <p:txBody>
          <a:bodyPr wrap="square">
            <a:noAutofit/>
          </a:bodyPr>
          <a:lstStyle>
            <a:lvl1pPr>
              <a:defRPr sz="1050"/>
            </a:lvl1pPr>
          </a:lstStyle>
          <a:p>
            <a:endParaRPr lang="en-US" dirty="0"/>
          </a:p>
        </p:txBody>
      </p:sp>
      <p:sp>
        <p:nvSpPr>
          <p:cNvPr id="17" name="Picture Placeholder 16"/>
          <p:cNvSpPr>
            <a:spLocks noGrp="1"/>
          </p:cNvSpPr>
          <p:nvPr>
            <p:ph type="pic" sz="quarter" idx="11"/>
          </p:nvPr>
        </p:nvSpPr>
        <p:spPr>
          <a:xfrm>
            <a:off x="1676402" y="0"/>
            <a:ext cx="5269677" cy="6045704"/>
          </a:xfrm>
          <a:custGeom>
            <a:avLst/>
            <a:gdLst>
              <a:gd name="connsiteX0" fmla="*/ 3041203 w 5269677"/>
              <a:gd name="connsiteY0" fmla="*/ 0 h 4534278"/>
              <a:gd name="connsiteX1" fmla="*/ 5269677 w 5269677"/>
              <a:gd name="connsiteY1" fmla="*/ 0 h 4534278"/>
              <a:gd name="connsiteX2" fmla="*/ 2228475 w 5269677"/>
              <a:gd name="connsiteY2" fmla="*/ 4534277 h 4534278"/>
              <a:gd name="connsiteX3" fmla="*/ 0 w 5269677"/>
              <a:gd name="connsiteY3" fmla="*/ 4534278 h 4534278"/>
            </a:gdLst>
            <a:ahLst/>
            <a:cxnLst>
              <a:cxn ang="0">
                <a:pos x="connsiteX0" y="connsiteY0"/>
              </a:cxn>
              <a:cxn ang="0">
                <a:pos x="connsiteX1" y="connsiteY1"/>
              </a:cxn>
              <a:cxn ang="0">
                <a:pos x="connsiteX2" y="connsiteY2"/>
              </a:cxn>
              <a:cxn ang="0">
                <a:pos x="connsiteX3" y="connsiteY3"/>
              </a:cxn>
            </a:cxnLst>
            <a:rect l="l" t="t" r="r" b="b"/>
            <a:pathLst>
              <a:path w="5269677" h="4534278">
                <a:moveTo>
                  <a:pt x="3041203" y="0"/>
                </a:moveTo>
                <a:lnTo>
                  <a:pt x="5269677" y="0"/>
                </a:lnTo>
                <a:lnTo>
                  <a:pt x="2228475" y="4534277"/>
                </a:lnTo>
                <a:lnTo>
                  <a:pt x="0" y="4534278"/>
                </a:lnTo>
                <a:close/>
              </a:path>
            </a:pathLst>
          </a:custGeom>
          <a:solidFill>
            <a:schemeClr val="bg1">
              <a:lumMod val="95000"/>
              <a:alpha val="70000"/>
            </a:schemeClr>
          </a:solidFill>
          <a:effectLst>
            <a:outerShdw blurRad="393700" sx="102000" sy="102000" algn="ctr" rotWithShape="0">
              <a:prstClr val="black">
                <a:alpha val="30000"/>
              </a:prstClr>
            </a:outerShdw>
          </a:effectLst>
        </p:spPr>
        <p:txBody>
          <a:bodyPr wrap="square">
            <a:noAutofit/>
          </a:bodyPr>
          <a:lstStyle>
            <a:lvl1pPr>
              <a:defRPr sz="1050"/>
            </a:lvl1pPr>
          </a:lstStyle>
          <a:p>
            <a:endParaRPr lang="en-US" dirty="0"/>
          </a:p>
        </p:txBody>
      </p:sp>
    </p:spTree>
    <p:extLst>
      <p:ext uri="{BB962C8B-B14F-4D97-AF65-F5344CB8AC3E}">
        <p14:creationId xmlns:p14="http://schemas.microsoft.com/office/powerpoint/2010/main" val="343217116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62E3-1DAB-B345-9365-3D42CFB60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709C93-5638-9345-BD12-FDB39C691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B2716-8218-E74C-B4B3-84EA22545757}"/>
              </a:ext>
            </a:extLst>
          </p:cNvPr>
          <p:cNvSpPr>
            <a:spLocks noGrp="1"/>
          </p:cNvSpPr>
          <p:nvPr>
            <p:ph type="dt" sz="half" idx="10"/>
          </p:nvPr>
        </p:nvSpPr>
        <p:spPr/>
        <p:txBody>
          <a:bodyPr/>
          <a:lstStyle/>
          <a:p>
            <a:fld id="{DE5FAEAE-158F-8341-8A1E-1A7B17C4B5A4}" type="datetime1">
              <a:rPr lang="en-US" smtClean="0"/>
              <a:t>2/12/25</a:t>
            </a:fld>
            <a:endParaRPr lang="en-US"/>
          </a:p>
        </p:txBody>
      </p:sp>
      <p:sp>
        <p:nvSpPr>
          <p:cNvPr id="5" name="Footer Placeholder 4">
            <a:extLst>
              <a:ext uri="{FF2B5EF4-FFF2-40B4-BE49-F238E27FC236}">
                <a16:creationId xmlns:a16="http://schemas.microsoft.com/office/drawing/2014/main" id="{DACE6B5B-B69C-4A41-BAA8-DBA8887DFF0D}"/>
              </a:ext>
            </a:extLst>
          </p:cNvPr>
          <p:cNvSpPr>
            <a:spLocks noGrp="1"/>
          </p:cNvSpPr>
          <p:nvPr>
            <p:ph type="ftr" sz="quarter" idx="11"/>
          </p:nvPr>
        </p:nvSpPr>
        <p:spPr/>
        <p:txBody>
          <a:bodyPr/>
          <a:lstStyle/>
          <a:p>
            <a:r>
              <a:rPr lang="en-US"/>
              <a:t>www.rmg-usa.com</a:t>
            </a:r>
          </a:p>
        </p:txBody>
      </p:sp>
      <p:sp>
        <p:nvSpPr>
          <p:cNvPr id="6" name="Slide Number Placeholder 5">
            <a:extLst>
              <a:ext uri="{FF2B5EF4-FFF2-40B4-BE49-F238E27FC236}">
                <a16:creationId xmlns:a16="http://schemas.microsoft.com/office/drawing/2014/main" id="{93F93187-259B-CE45-B173-3A7FB398695E}"/>
              </a:ext>
            </a:extLst>
          </p:cNvPr>
          <p:cNvSpPr>
            <a:spLocks noGrp="1"/>
          </p:cNvSpPr>
          <p:nvPr>
            <p:ph type="sldNum" sz="quarter" idx="12"/>
          </p:nvPr>
        </p:nvSpPr>
        <p:spPr>
          <a:xfrm>
            <a:off x="6705600" y="6421338"/>
            <a:ext cx="2057400" cy="246221"/>
          </a:xfrm>
          <a:prstGeom prst="rect">
            <a:avLst/>
          </a:prstGeom>
        </p:spPr>
        <p:txBody>
          <a:bodyPr/>
          <a:lstStyle>
            <a:lvl1pPr algn="r">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158155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14913-CD0E-3D4C-BFA0-BBD24993B28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8FFC42A-D36A-A54C-ABBC-E3B3391BDC3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DB7A3-5636-004D-9F74-01D32D8340D6}"/>
              </a:ext>
            </a:extLst>
          </p:cNvPr>
          <p:cNvSpPr>
            <a:spLocks noGrp="1"/>
          </p:cNvSpPr>
          <p:nvPr>
            <p:ph type="dt" sz="half" idx="10"/>
          </p:nvPr>
        </p:nvSpPr>
        <p:spPr/>
        <p:txBody>
          <a:bodyPr/>
          <a:lstStyle/>
          <a:p>
            <a:fld id="{3D60037D-F49E-E04C-A834-0CD036EB5F8A}" type="datetime1">
              <a:rPr lang="en-US" smtClean="0"/>
              <a:t>2/12/25</a:t>
            </a:fld>
            <a:endParaRPr lang="en-US"/>
          </a:p>
        </p:txBody>
      </p:sp>
      <p:sp>
        <p:nvSpPr>
          <p:cNvPr id="5" name="Footer Placeholder 4">
            <a:extLst>
              <a:ext uri="{FF2B5EF4-FFF2-40B4-BE49-F238E27FC236}">
                <a16:creationId xmlns:a16="http://schemas.microsoft.com/office/drawing/2014/main" id="{C0175B62-0B95-E847-AD5A-14374DA5E35A}"/>
              </a:ext>
            </a:extLst>
          </p:cNvPr>
          <p:cNvSpPr>
            <a:spLocks noGrp="1"/>
          </p:cNvSpPr>
          <p:nvPr>
            <p:ph type="ftr" sz="quarter" idx="11"/>
          </p:nvPr>
        </p:nvSpPr>
        <p:spPr/>
        <p:txBody>
          <a:bodyPr/>
          <a:lstStyle/>
          <a:p>
            <a:r>
              <a:rPr lang="en-US"/>
              <a:t>www.rmg-usa.com</a:t>
            </a:r>
          </a:p>
        </p:txBody>
      </p:sp>
      <p:sp>
        <p:nvSpPr>
          <p:cNvPr id="6" name="Slide Number Placeholder 5">
            <a:extLst>
              <a:ext uri="{FF2B5EF4-FFF2-40B4-BE49-F238E27FC236}">
                <a16:creationId xmlns:a16="http://schemas.microsoft.com/office/drawing/2014/main" id="{BF5E118F-0FA4-B54C-9D9B-A76665B57D0E}"/>
              </a:ext>
            </a:extLst>
          </p:cNvPr>
          <p:cNvSpPr>
            <a:spLocks noGrp="1"/>
          </p:cNvSpPr>
          <p:nvPr>
            <p:ph type="sldNum" sz="quarter" idx="12"/>
          </p:nvPr>
        </p:nvSpPr>
        <p:spPr>
          <a:xfrm>
            <a:off x="6705600" y="6421338"/>
            <a:ext cx="2057400" cy="246221"/>
          </a:xfrm>
          <a:prstGeom prst="rect">
            <a:avLst/>
          </a:prstGeom>
        </p:spPr>
        <p:txBody>
          <a:bodyPr/>
          <a:lstStyle>
            <a:lvl1pPr algn="r">
              <a:defRPr/>
            </a:lvl1pPr>
          </a:lstStyle>
          <a:p>
            <a:fld id="{AC97527D-75AB-A545-9A7D-607E91137AB8}" type="slidenum">
              <a:rPr lang="en-US" smtClean="0"/>
              <a:pPr/>
              <a:t>‹#›</a:t>
            </a:fld>
            <a:endParaRPr lang="en-US"/>
          </a:p>
        </p:txBody>
      </p:sp>
    </p:spTree>
    <p:extLst>
      <p:ext uri="{BB962C8B-B14F-4D97-AF65-F5344CB8AC3E}">
        <p14:creationId xmlns:p14="http://schemas.microsoft.com/office/powerpoint/2010/main" val="206616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3A3E-D495-6B4A-B8B2-8AD9B42F5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6D4B9-0A5D-4F42-A11B-E33C90EF1FE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D43B3E-E4C0-0344-A64D-2EE4B7000A5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A063B9-D7DA-DD41-BB00-E7DA17F69FB0}"/>
              </a:ext>
            </a:extLst>
          </p:cNvPr>
          <p:cNvSpPr>
            <a:spLocks noGrp="1"/>
          </p:cNvSpPr>
          <p:nvPr>
            <p:ph type="dt" sz="half" idx="10"/>
          </p:nvPr>
        </p:nvSpPr>
        <p:spPr/>
        <p:txBody>
          <a:bodyPr/>
          <a:lstStyle/>
          <a:p>
            <a:fld id="{81590482-E70D-8F48-927B-261FFCDDD700}" type="datetime1">
              <a:rPr lang="en-US" smtClean="0"/>
              <a:t>2/12/25</a:t>
            </a:fld>
            <a:endParaRPr lang="en-US"/>
          </a:p>
        </p:txBody>
      </p:sp>
      <p:sp>
        <p:nvSpPr>
          <p:cNvPr id="6" name="Footer Placeholder 5">
            <a:extLst>
              <a:ext uri="{FF2B5EF4-FFF2-40B4-BE49-F238E27FC236}">
                <a16:creationId xmlns:a16="http://schemas.microsoft.com/office/drawing/2014/main" id="{3ED1A27C-F625-FF46-B6F4-5B3713398238}"/>
              </a:ext>
            </a:extLst>
          </p:cNvPr>
          <p:cNvSpPr>
            <a:spLocks noGrp="1"/>
          </p:cNvSpPr>
          <p:nvPr>
            <p:ph type="ftr" sz="quarter" idx="11"/>
          </p:nvPr>
        </p:nvSpPr>
        <p:spPr/>
        <p:txBody>
          <a:bodyPr/>
          <a:lstStyle/>
          <a:p>
            <a:r>
              <a:rPr lang="en-US"/>
              <a:t>www.rmg-usa.com</a:t>
            </a:r>
          </a:p>
        </p:txBody>
      </p:sp>
      <p:sp>
        <p:nvSpPr>
          <p:cNvPr id="7" name="Slide Number Placeholder 6">
            <a:extLst>
              <a:ext uri="{FF2B5EF4-FFF2-40B4-BE49-F238E27FC236}">
                <a16:creationId xmlns:a16="http://schemas.microsoft.com/office/drawing/2014/main" id="{9DE28541-2628-E242-9A3C-E8FAFF6F4ACD}"/>
              </a:ext>
            </a:extLst>
          </p:cNvPr>
          <p:cNvSpPr>
            <a:spLocks noGrp="1"/>
          </p:cNvSpPr>
          <p:nvPr>
            <p:ph type="sldNum" sz="quarter" idx="12"/>
          </p:nvPr>
        </p:nvSpPr>
        <p:spPr>
          <a:xfrm>
            <a:off x="6705600" y="6421338"/>
            <a:ext cx="2057400" cy="246221"/>
          </a:xfrm>
          <a:prstGeom prst="rect">
            <a:avLst/>
          </a:prstGeom>
        </p:spPr>
        <p:txBody>
          <a:bodyPr/>
          <a:lstStyle>
            <a:lvl1pPr algn="r">
              <a:defRPr/>
            </a:lvl1pPr>
          </a:lstStyle>
          <a:p>
            <a:fld id="{AC97527D-75AB-A545-9A7D-607E91137AB8}" type="slidenum">
              <a:rPr lang="en-US" smtClean="0"/>
              <a:pPr/>
              <a:t>‹#›</a:t>
            </a:fld>
            <a:endParaRPr lang="en-US"/>
          </a:p>
        </p:txBody>
      </p:sp>
    </p:spTree>
    <p:extLst>
      <p:ext uri="{BB962C8B-B14F-4D97-AF65-F5344CB8AC3E}">
        <p14:creationId xmlns:p14="http://schemas.microsoft.com/office/powerpoint/2010/main" val="191259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572B-27F3-4243-96CE-B8D23245C5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4E0998-326E-794C-9B7A-A5A29AB849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FB4A048-89F1-C941-BDF5-DFD2DEE59D0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78C825-88AB-1B49-80B1-9BC66274DB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E232AA2-A096-DF48-BD7A-0540E458C4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F31707-031A-D64A-87A6-20B647B135ED}"/>
              </a:ext>
            </a:extLst>
          </p:cNvPr>
          <p:cNvSpPr>
            <a:spLocks noGrp="1"/>
          </p:cNvSpPr>
          <p:nvPr>
            <p:ph type="dt" sz="half" idx="10"/>
          </p:nvPr>
        </p:nvSpPr>
        <p:spPr/>
        <p:txBody>
          <a:bodyPr/>
          <a:lstStyle/>
          <a:p>
            <a:fld id="{85520610-6197-4D42-B783-91248D148F7F}" type="datetime1">
              <a:rPr lang="en-US" smtClean="0"/>
              <a:t>2/12/25</a:t>
            </a:fld>
            <a:endParaRPr lang="en-US"/>
          </a:p>
        </p:txBody>
      </p:sp>
      <p:sp>
        <p:nvSpPr>
          <p:cNvPr id="8" name="Footer Placeholder 7">
            <a:extLst>
              <a:ext uri="{FF2B5EF4-FFF2-40B4-BE49-F238E27FC236}">
                <a16:creationId xmlns:a16="http://schemas.microsoft.com/office/drawing/2014/main" id="{644C115C-46A2-C342-A817-6256B6126711}"/>
              </a:ext>
            </a:extLst>
          </p:cNvPr>
          <p:cNvSpPr>
            <a:spLocks noGrp="1"/>
          </p:cNvSpPr>
          <p:nvPr>
            <p:ph type="ftr" sz="quarter" idx="11"/>
          </p:nvPr>
        </p:nvSpPr>
        <p:spPr/>
        <p:txBody>
          <a:bodyPr/>
          <a:lstStyle/>
          <a:p>
            <a:r>
              <a:rPr lang="en-US"/>
              <a:t>www.rmg-usa.com</a:t>
            </a:r>
          </a:p>
        </p:txBody>
      </p:sp>
      <p:sp>
        <p:nvSpPr>
          <p:cNvPr id="9" name="Slide Number Placeholder 8">
            <a:extLst>
              <a:ext uri="{FF2B5EF4-FFF2-40B4-BE49-F238E27FC236}">
                <a16:creationId xmlns:a16="http://schemas.microsoft.com/office/drawing/2014/main" id="{BBCA1CA2-3220-8341-A967-7838D7097D96}"/>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251204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046B-F7F1-BF40-8493-16AE67C4A5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76D024-9D45-6B46-8109-298342973FE9}"/>
              </a:ext>
            </a:extLst>
          </p:cNvPr>
          <p:cNvSpPr>
            <a:spLocks noGrp="1"/>
          </p:cNvSpPr>
          <p:nvPr>
            <p:ph type="dt" sz="half" idx="10"/>
          </p:nvPr>
        </p:nvSpPr>
        <p:spPr/>
        <p:txBody>
          <a:bodyPr/>
          <a:lstStyle/>
          <a:p>
            <a:fld id="{273DA019-D7A3-7345-9C41-6D0A54EE66BD}" type="datetime1">
              <a:rPr lang="en-US" smtClean="0"/>
              <a:t>2/12/25</a:t>
            </a:fld>
            <a:endParaRPr lang="en-US"/>
          </a:p>
        </p:txBody>
      </p:sp>
      <p:sp>
        <p:nvSpPr>
          <p:cNvPr id="4" name="Footer Placeholder 3">
            <a:extLst>
              <a:ext uri="{FF2B5EF4-FFF2-40B4-BE49-F238E27FC236}">
                <a16:creationId xmlns:a16="http://schemas.microsoft.com/office/drawing/2014/main" id="{64719A93-E678-9446-92B6-4B21306C5E47}"/>
              </a:ext>
            </a:extLst>
          </p:cNvPr>
          <p:cNvSpPr>
            <a:spLocks noGrp="1"/>
          </p:cNvSpPr>
          <p:nvPr>
            <p:ph type="ftr" sz="quarter" idx="11"/>
          </p:nvPr>
        </p:nvSpPr>
        <p:spPr/>
        <p:txBody>
          <a:bodyPr/>
          <a:lstStyle/>
          <a:p>
            <a:r>
              <a:rPr lang="en-US"/>
              <a:t>www.rmg-usa.com</a:t>
            </a:r>
          </a:p>
        </p:txBody>
      </p:sp>
      <p:sp>
        <p:nvSpPr>
          <p:cNvPr id="5" name="Slide Number Placeholder 4">
            <a:extLst>
              <a:ext uri="{FF2B5EF4-FFF2-40B4-BE49-F238E27FC236}">
                <a16:creationId xmlns:a16="http://schemas.microsoft.com/office/drawing/2014/main" id="{18F6657C-7F72-2342-B4F2-BEA175A2BA3C}"/>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2948908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8981E-D973-AD4E-B6FF-8E7FCFFFB6A4}"/>
              </a:ext>
            </a:extLst>
          </p:cNvPr>
          <p:cNvSpPr>
            <a:spLocks noGrp="1"/>
          </p:cNvSpPr>
          <p:nvPr>
            <p:ph type="dt" sz="half" idx="10"/>
          </p:nvPr>
        </p:nvSpPr>
        <p:spPr/>
        <p:txBody>
          <a:bodyPr/>
          <a:lstStyle/>
          <a:p>
            <a:fld id="{AE1B5AEB-E4D8-C74E-AEC2-B66A8DEF0AA1}" type="datetime1">
              <a:rPr lang="en-US" smtClean="0"/>
              <a:t>2/12/25</a:t>
            </a:fld>
            <a:endParaRPr lang="en-US"/>
          </a:p>
        </p:txBody>
      </p:sp>
      <p:sp>
        <p:nvSpPr>
          <p:cNvPr id="3" name="Footer Placeholder 2">
            <a:extLst>
              <a:ext uri="{FF2B5EF4-FFF2-40B4-BE49-F238E27FC236}">
                <a16:creationId xmlns:a16="http://schemas.microsoft.com/office/drawing/2014/main" id="{4F188A6F-FBD6-8C4D-B0F8-12FF55B51612}"/>
              </a:ext>
            </a:extLst>
          </p:cNvPr>
          <p:cNvSpPr>
            <a:spLocks noGrp="1"/>
          </p:cNvSpPr>
          <p:nvPr>
            <p:ph type="ftr" sz="quarter" idx="11"/>
          </p:nvPr>
        </p:nvSpPr>
        <p:spPr/>
        <p:txBody>
          <a:bodyPr/>
          <a:lstStyle/>
          <a:p>
            <a:r>
              <a:rPr lang="en-US"/>
              <a:t>www.rmg-usa.com</a:t>
            </a:r>
            <a:endParaRPr lang="en-US" dirty="0"/>
          </a:p>
        </p:txBody>
      </p:sp>
      <p:sp>
        <p:nvSpPr>
          <p:cNvPr id="5" name="Rectangle 4">
            <a:extLst>
              <a:ext uri="{FF2B5EF4-FFF2-40B4-BE49-F238E27FC236}">
                <a16:creationId xmlns:a16="http://schemas.microsoft.com/office/drawing/2014/main" id="{A7DC7C4A-8226-D640-84B6-4B98A3DD0612}"/>
              </a:ext>
            </a:extLst>
          </p:cNvPr>
          <p:cNvSpPr/>
          <p:nvPr userDrawn="1"/>
        </p:nvSpPr>
        <p:spPr>
          <a:xfrm>
            <a:off x="0" y="0"/>
            <a:ext cx="701040" cy="1143000"/>
          </a:xfrm>
          <a:prstGeom prst="rect">
            <a:avLst/>
          </a:prstGeom>
          <a:solidFill>
            <a:srgbClr val="AD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70D5CB6-1D4B-F713-1938-9900BC338B4C}"/>
              </a:ext>
            </a:extLst>
          </p:cNvPr>
          <p:cNvSpPr txBox="1"/>
          <p:nvPr userDrawn="1"/>
        </p:nvSpPr>
        <p:spPr>
          <a:xfrm>
            <a:off x="6324600" y="6421338"/>
            <a:ext cx="2190213" cy="246221"/>
          </a:xfrm>
          <a:prstGeom prst="rect">
            <a:avLst/>
          </a:prstGeom>
          <a:noFill/>
        </p:spPr>
        <p:txBody>
          <a:bodyPr wrap="square" rtlCol="0">
            <a:spAutoFit/>
          </a:bodyPr>
          <a:lstStyle/>
          <a:p>
            <a:pPr algn="r">
              <a:spcBef>
                <a:spcPts val="600"/>
              </a:spcBef>
            </a:pPr>
            <a:r>
              <a:rPr lang="en-US" sz="1000" dirty="0">
                <a:solidFill>
                  <a:schemeClr val="bg1">
                    <a:lumMod val="65000"/>
                  </a:schemeClr>
                </a:solidFill>
              </a:rPr>
              <a:t>CONFIDENTIAL</a:t>
            </a:r>
          </a:p>
        </p:txBody>
      </p:sp>
      <p:sp>
        <p:nvSpPr>
          <p:cNvPr id="9" name="Slide Number Placeholder 5">
            <a:extLst>
              <a:ext uri="{FF2B5EF4-FFF2-40B4-BE49-F238E27FC236}">
                <a16:creationId xmlns:a16="http://schemas.microsoft.com/office/drawing/2014/main" id="{D4AD99F3-3365-341F-DC45-71CB21EA364F}"/>
              </a:ext>
            </a:extLst>
          </p:cNvPr>
          <p:cNvSpPr>
            <a:spLocks noGrp="1"/>
          </p:cNvSpPr>
          <p:nvPr>
            <p:ph type="sldNum" sz="quarter" idx="4"/>
          </p:nvPr>
        </p:nvSpPr>
        <p:spPr>
          <a:xfrm>
            <a:off x="6705600" y="6421338"/>
            <a:ext cx="2057400" cy="246221"/>
          </a:xfrm>
          <a:prstGeom prst="rect">
            <a:avLst/>
          </a:prstGeom>
          <a:noFill/>
        </p:spPr>
        <p:txBody>
          <a:bodyPr wrap="square" rtlCol="0">
            <a:spAutoFit/>
          </a:bodyPr>
          <a:lstStyle>
            <a:lvl1pPr>
              <a:defRPr lang="en-US" sz="1000" smtClean="0">
                <a:solidFill>
                  <a:schemeClr val="bg1">
                    <a:lumMod val="65000"/>
                  </a:schemeClr>
                </a:solidFill>
              </a:defRPr>
            </a:lvl1pPr>
          </a:lstStyle>
          <a:p>
            <a:pPr algn="r">
              <a:spcBef>
                <a:spcPts val="600"/>
              </a:spcBef>
            </a:pPr>
            <a:fld id="{AC97527D-75AB-A545-9A7D-607E91137AB8}" type="slidenum">
              <a:rPr lang="en-US" smtClean="0"/>
              <a:pPr algn="r">
                <a:spcBef>
                  <a:spcPts val="600"/>
                </a:spcBef>
              </a:pPr>
              <a:t>‹#›</a:t>
            </a:fld>
            <a:endParaRPr lang="en-US"/>
          </a:p>
        </p:txBody>
      </p:sp>
      <p:sp>
        <p:nvSpPr>
          <p:cNvPr id="12" name="Title Placeholder 1">
            <a:extLst>
              <a:ext uri="{FF2B5EF4-FFF2-40B4-BE49-F238E27FC236}">
                <a16:creationId xmlns:a16="http://schemas.microsoft.com/office/drawing/2014/main" id="{B092E7AC-4527-B1C3-13F7-96312E02AC0A}"/>
              </a:ext>
            </a:extLst>
          </p:cNvPr>
          <p:cNvSpPr>
            <a:spLocks noGrp="1"/>
          </p:cNvSpPr>
          <p:nvPr>
            <p:ph type="title"/>
          </p:nvPr>
        </p:nvSpPr>
        <p:spPr>
          <a:xfrm>
            <a:off x="838200" y="365126"/>
            <a:ext cx="7924800" cy="1325563"/>
          </a:xfrm>
          <a:prstGeom prst="rect">
            <a:avLst/>
          </a:prstGeom>
        </p:spPr>
        <p:txBody>
          <a:bodyPr vert="horz" lIns="91440" tIns="45720" rIns="91440" bIns="45720" rtlCol="0" anchor="t">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3AFA5426-1BFA-8C43-0515-0B52DA0DF946}"/>
              </a:ext>
            </a:extLst>
          </p:cNvPr>
          <p:cNvSpPr>
            <a:spLocks noGrp="1"/>
          </p:cNvSpPr>
          <p:nvPr>
            <p:ph idx="1"/>
          </p:nvPr>
        </p:nvSpPr>
        <p:spPr>
          <a:xfrm>
            <a:off x="838200" y="1825625"/>
            <a:ext cx="7924800" cy="4351338"/>
          </a:xfrm>
          <a:prstGeom prst="rect">
            <a:avLst/>
          </a:prstGeom>
        </p:spPr>
        <p:txBody>
          <a:bodyPr vert="horz" lIns="91440" tIns="45720" rIns="91440" bIns="45720" rtlCol="0">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56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340A-534A-CD4B-A89A-CF105F29769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11D9787-0B9F-9042-B88A-F3639A0B85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C9094A-E41C-0048-8626-B6B7136401E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52A9BD-D7BB-F143-B5A8-436727E37054}"/>
              </a:ext>
            </a:extLst>
          </p:cNvPr>
          <p:cNvSpPr>
            <a:spLocks noGrp="1"/>
          </p:cNvSpPr>
          <p:nvPr>
            <p:ph type="dt" sz="half" idx="10"/>
          </p:nvPr>
        </p:nvSpPr>
        <p:spPr/>
        <p:txBody>
          <a:bodyPr/>
          <a:lstStyle/>
          <a:p>
            <a:fld id="{831ACF5C-F6DA-294B-B31A-65738147A70A}" type="datetime1">
              <a:rPr lang="en-US" smtClean="0"/>
              <a:t>2/12/25</a:t>
            </a:fld>
            <a:endParaRPr lang="en-US"/>
          </a:p>
        </p:txBody>
      </p:sp>
      <p:sp>
        <p:nvSpPr>
          <p:cNvPr id="6" name="Footer Placeholder 5">
            <a:extLst>
              <a:ext uri="{FF2B5EF4-FFF2-40B4-BE49-F238E27FC236}">
                <a16:creationId xmlns:a16="http://schemas.microsoft.com/office/drawing/2014/main" id="{6E8AF7D8-CF14-9647-90B1-6648DC67C94C}"/>
              </a:ext>
            </a:extLst>
          </p:cNvPr>
          <p:cNvSpPr>
            <a:spLocks noGrp="1"/>
          </p:cNvSpPr>
          <p:nvPr>
            <p:ph type="ftr" sz="quarter" idx="11"/>
          </p:nvPr>
        </p:nvSpPr>
        <p:spPr/>
        <p:txBody>
          <a:bodyPr/>
          <a:lstStyle/>
          <a:p>
            <a:r>
              <a:rPr lang="en-US"/>
              <a:t>www.rmg-usa.com</a:t>
            </a:r>
          </a:p>
        </p:txBody>
      </p:sp>
      <p:sp>
        <p:nvSpPr>
          <p:cNvPr id="7" name="Slide Number Placeholder 6">
            <a:extLst>
              <a:ext uri="{FF2B5EF4-FFF2-40B4-BE49-F238E27FC236}">
                <a16:creationId xmlns:a16="http://schemas.microsoft.com/office/drawing/2014/main" id="{8693E0CF-4C18-C548-8A72-DDA06BE27C6C}"/>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408418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5C60-8C84-744F-9EFB-0BC66BD02C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19E93BA-2841-CE48-8736-95AF97CC0C7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CB2D103-C186-624F-A865-2D3A7FFF22F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0173CD2-265B-8D43-9E80-7ED26EB21535}"/>
              </a:ext>
            </a:extLst>
          </p:cNvPr>
          <p:cNvSpPr>
            <a:spLocks noGrp="1"/>
          </p:cNvSpPr>
          <p:nvPr>
            <p:ph type="dt" sz="half" idx="10"/>
          </p:nvPr>
        </p:nvSpPr>
        <p:spPr/>
        <p:txBody>
          <a:bodyPr/>
          <a:lstStyle/>
          <a:p>
            <a:fld id="{7579F679-8622-D743-A7C5-0781B8E1054E}" type="datetime1">
              <a:rPr lang="en-US" smtClean="0"/>
              <a:t>2/12/25</a:t>
            </a:fld>
            <a:endParaRPr lang="en-US"/>
          </a:p>
        </p:txBody>
      </p:sp>
      <p:sp>
        <p:nvSpPr>
          <p:cNvPr id="6" name="Footer Placeholder 5">
            <a:extLst>
              <a:ext uri="{FF2B5EF4-FFF2-40B4-BE49-F238E27FC236}">
                <a16:creationId xmlns:a16="http://schemas.microsoft.com/office/drawing/2014/main" id="{4DBF3CB0-A893-954B-B7FC-7F5B62B0EA76}"/>
              </a:ext>
            </a:extLst>
          </p:cNvPr>
          <p:cNvSpPr>
            <a:spLocks noGrp="1"/>
          </p:cNvSpPr>
          <p:nvPr>
            <p:ph type="ftr" sz="quarter" idx="11"/>
          </p:nvPr>
        </p:nvSpPr>
        <p:spPr/>
        <p:txBody>
          <a:bodyPr/>
          <a:lstStyle/>
          <a:p>
            <a:r>
              <a:rPr lang="en-US"/>
              <a:t>www.rmg-usa.com</a:t>
            </a:r>
          </a:p>
        </p:txBody>
      </p:sp>
      <p:sp>
        <p:nvSpPr>
          <p:cNvPr id="7" name="Slide Number Placeholder 6">
            <a:extLst>
              <a:ext uri="{FF2B5EF4-FFF2-40B4-BE49-F238E27FC236}">
                <a16:creationId xmlns:a16="http://schemas.microsoft.com/office/drawing/2014/main" id="{746A2B4B-5AA9-3043-B843-1D2904C7D02E}"/>
              </a:ext>
            </a:extLst>
          </p:cNvPr>
          <p:cNvSpPr>
            <a:spLocks noGrp="1"/>
          </p:cNvSpPr>
          <p:nvPr>
            <p:ph type="sldNum" sz="quarter" idx="12"/>
          </p:nvPr>
        </p:nvSpPr>
        <p:spPr>
          <a:xfrm>
            <a:off x="6705600" y="6421338"/>
            <a:ext cx="2057400" cy="246221"/>
          </a:xfrm>
          <a:prstGeom prst="rect">
            <a:avLst/>
          </a:prstGeom>
        </p:spPr>
        <p:txBody>
          <a:bodyPr/>
          <a:lstStyle/>
          <a:p>
            <a:fld id="{AC97527D-75AB-A545-9A7D-607E91137AB8}" type="slidenum">
              <a:rPr lang="en-US" smtClean="0"/>
              <a:t>‹#›</a:t>
            </a:fld>
            <a:endParaRPr lang="en-US"/>
          </a:p>
        </p:txBody>
      </p:sp>
    </p:spTree>
    <p:extLst>
      <p:ext uri="{BB962C8B-B14F-4D97-AF65-F5344CB8AC3E}">
        <p14:creationId xmlns:p14="http://schemas.microsoft.com/office/powerpoint/2010/main" val="2431529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735CF6-0618-0A4A-ACC4-CE4EAA04848F}"/>
              </a:ext>
            </a:extLst>
          </p:cNvPr>
          <p:cNvSpPr>
            <a:spLocks noGrp="1"/>
          </p:cNvSpPr>
          <p:nvPr>
            <p:ph type="title"/>
          </p:nvPr>
        </p:nvSpPr>
        <p:spPr>
          <a:xfrm>
            <a:off x="838200" y="365126"/>
            <a:ext cx="7677150" cy="1325563"/>
          </a:xfrm>
          <a:prstGeom prst="rect">
            <a:avLst/>
          </a:prstGeom>
        </p:spPr>
        <p:txBody>
          <a:bodyPr vert="horz" lIns="91440" tIns="45720" rIns="91440" bIns="45720" rtlCol="0" anchor="t">
            <a:normAutofit/>
          </a:bodyPr>
          <a:lstStyle/>
          <a:p>
            <a:pPr lvl="0"/>
            <a:r>
              <a:rPr lang="en-US" dirty="0"/>
              <a:t>Click to edit Master title style</a:t>
            </a:r>
          </a:p>
        </p:txBody>
      </p:sp>
      <p:sp>
        <p:nvSpPr>
          <p:cNvPr id="3" name="Text Placeholder 2">
            <a:extLst>
              <a:ext uri="{FF2B5EF4-FFF2-40B4-BE49-F238E27FC236}">
                <a16:creationId xmlns:a16="http://schemas.microsoft.com/office/drawing/2014/main" id="{C7AC7456-8856-724F-A7BE-A01DD3A1F1D1}"/>
              </a:ext>
            </a:extLst>
          </p:cNvPr>
          <p:cNvSpPr>
            <a:spLocks noGrp="1"/>
          </p:cNvSpPr>
          <p:nvPr>
            <p:ph type="body" idx="1"/>
          </p:nvPr>
        </p:nvSpPr>
        <p:spPr>
          <a:xfrm>
            <a:off x="838200" y="1825625"/>
            <a:ext cx="76771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9CB96FA-B533-6240-B19D-AA616B818D4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639251-1884-4643-88A6-8EFAEDB9FD4F}" type="datetime1">
              <a:rPr lang="en-US" smtClean="0"/>
              <a:t>2/12/25</a:t>
            </a:fld>
            <a:endParaRPr lang="en-US"/>
          </a:p>
        </p:txBody>
      </p:sp>
      <p:sp>
        <p:nvSpPr>
          <p:cNvPr id="5" name="Footer Placeholder 4">
            <a:extLst>
              <a:ext uri="{FF2B5EF4-FFF2-40B4-BE49-F238E27FC236}">
                <a16:creationId xmlns:a16="http://schemas.microsoft.com/office/drawing/2014/main" id="{1255B59E-F176-7347-9497-FF043DBF984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www.rmg-usa.com</a:t>
            </a:r>
          </a:p>
        </p:txBody>
      </p:sp>
      <p:sp>
        <p:nvSpPr>
          <p:cNvPr id="6" name="Slide Number Placeholder 5">
            <a:extLst>
              <a:ext uri="{FF2B5EF4-FFF2-40B4-BE49-F238E27FC236}">
                <a16:creationId xmlns:a16="http://schemas.microsoft.com/office/drawing/2014/main" id="{F8A07BBC-C959-BD49-87AE-2F53B8E77E97}"/>
              </a:ext>
            </a:extLst>
          </p:cNvPr>
          <p:cNvSpPr>
            <a:spLocks noGrp="1"/>
          </p:cNvSpPr>
          <p:nvPr>
            <p:ph type="sldNum" sz="quarter" idx="4"/>
          </p:nvPr>
        </p:nvSpPr>
        <p:spPr>
          <a:xfrm>
            <a:off x="6705600" y="6421338"/>
            <a:ext cx="2057400" cy="246221"/>
          </a:xfrm>
          <a:prstGeom prst="rect">
            <a:avLst/>
          </a:prstGeom>
          <a:noFill/>
        </p:spPr>
        <p:txBody>
          <a:bodyPr wrap="square" rtlCol="0">
            <a:spAutoFit/>
          </a:bodyPr>
          <a:lstStyle>
            <a:lvl1pPr algn="r">
              <a:defRPr lang="en-US" sz="1000" smtClean="0">
                <a:solidFill>
                  <a:schemeClr val="bg1">
                    <a:lumMod val="65000"/>
                  </a:schemeClr>
                </a:solidFill>
              </a:defRPr>
            </a:lvl1pPr>
          </a:lstStyle>
          <a:p>
            <a:pPr>
              <a:spcBef>
                <a:spcPts val="600"/>
              </a:spcBef>
            </a:pPr>
            <a:fld id="{AC97527D-75AB-A545-9A7D-607E91137AB8}" type="slidenum">
              <a:rPr lang="en-US" smtClean="0"/>
              <a:pPr>
                <a:spcBef>
                  <a:spcPts val="600"/>
                </a:spcBef>
              </a:pPr>
              <a:t>‹#›</a:t>
            </a:fld>
            <a:endParaRPr lang="en-US"/>
          </a:p>
        </p:txBody>
      </p:sp>
      <p:pic>
        <p:nvPicPr>
          <p:cNvPr id="8" name="Picture 7" descr="RMG1.jpg">
            <a:extLst>
              <a:ext uri="{FF2B5EF4-FFF2-40B4-BE49-F238E27FC236}">
                <a16:creationId xmlns:a16="http://schemas.microsoft.com/office/drawing/2014/main" id="{73161FBB-7415-5F44-AC92-AF40C7D5378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23850" y="6383296"/>
            <a:ext cx="929982" cy="322304"/>
          </a:xfrm>
          <a:prstGeom prst="rect">
            <a:avLst/>
          </a:prstGeom>
        </p:spPr>
      </p:pic>
      <p:sp>
        <p:nvSpPr>
          <p:cNvPr id="7" name="TextBox 6">
            <a:extLst>
              <a:ext uri="{FF2B5EF4-FFF2-40B4-BE49-F238E27FC236}">
                <a16:creationId xmlns:a16="http://schemas.microsoft.com/office/drawing/2014/main" id="{073C9B2F-E69F-5BA4-4447-3862F1A00488}"/>
              </a:ext>
            </a:extLst>
          </p:cNvPr>
          <p:cNvSpPr txBox="1"/>
          <p:nvPr userDrawn="1"/>
        </p:nvSpPr>
        <p:spPr>
          <a:xfrm>
            <a:off x="6324600" y="6421338"/>
            <a:ext cx="2190213" cy="246221"/>
          </a:xfrm>
          <a:prstGeom prst="rect">
            <a:avLst/>
          </a:prstGeom>
          <a:noFill/>
        </p:spPr>
        <p:txBody>
          <a:bodyPr wrap="square" rtlCol="0">
            <a:spAutoFit/>
          </a:bodyPr>
          <a:lstStyle/>
          <a:p>
            <a:pPr algn="r">
              <a:spcBef>
                <a:spcPts val="600"/>
              </a:spcBef>
            </a:pPr>
            <a:r>
              <a:rPr lang="en-US" sz="1000" dirty="0">
                <a:solidFill>
                  <a:schemeClr val="bg1">
                    <a:lumMod val="65000"/>
                  </a:schemeClr>
                </a:solidFill>
              </a:rPr>
              <a:t>CONFIDENTIAL</a:t>
            </a:r>
          </a:p>
        </p:txBody>
      </p:sp>
    </p:spTree>
    <p:extLst>
      <p:ext uri="{BB962C8B-B14F-4D97-AF65-F5344CB8AC3E}">
        <p14:creationId xmlns:p14="http://schemas.microsoft.com/office/powerpoint/2010/main" val="58443525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798" r:id="rId12"/>
    <p:sldLayoutId id="2147483800" r:id="rId13"/>
    <p:sldLayoutId id="2147483801" r:id="rId14"/>
    <p:sldLayoutId id="2147483812" r:id="rId15"/>
    <p:sldLayoutId id="2147483813" r:id="rId16"/>
    <p:sldLayoutId id="2147483828" r:id="rId17"/>
    <p:sldLayoutId id="2147483829" r:id="rId18"/>
  </p:sldLayoutIdLst>
  <p:hf hdr="0" ftr="0" dt="0"/>
  <p:txStyles>
    <p:titleStyle>
      <a:lvl1pPr algn="l" defTabSz="685800" rtl="0" eaLnBrk="1" latinLnBrk="0" hangingPunct="1">
        <a:lnSpc>
          <a:spcPct val="90000"/>
        </a:lnSpc>
        <a:spcBef>
          <a:spcPct val="0"/>
        </a:spcBef>
        <a:buNone/>
        <a:defRPr lang="en-US"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www.rmg-usa.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58F5E0-5B62-BD29-6D48-CC1DE136C75D}"/>
              </a:ext>
            </a:extLst>
          </p:cNvPr>
          <p:cNvSpPr txBox="1">
            <a:spLocks/>
          </p:cNvSpPr>
          <p:nvPr/>
        </p:nvSpPr>
        <p:spPr>
          <a:xfrm>
            <a:off x="87630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E5930EF0-9469-AC6D-9845-3F278538B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8601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33401" y="4662321"/>
            <a:ext cx="3834887" cy="1120475"/>
          </a:xfrm>
          <a:prstGeom prst="roundRect">
            <a:avLst/>
          </a:prstGeom>
          <a:solidFill>
            <a:schemeClr val="tx1">
              <a:lumMod val="75000"/>
              <a:lumOff val="2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81000" y="4730115"/>
            <a:ext cx="2899466" cy="984885"/>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GACVB</a:t>
            </a:r>
          </a:p>
          <a:p>
            <a:pPr algn="ctr"/>
            <a:r>
              <a:rPr lang="en-US" dirty="0">
                <a:solidFill>
                  <a:srgbClr val="ADBF54"/>
                </a:solidFill>
                <a:latin typeface="Arial" panose="020B0604020202020204" pitchFamily="34" charset="0"/>
                <a:cs typeface="Arial" panose="020B0604020202020204" pitchFamily="34" charset="0"/>
              </a:rPr>
              <a:t>February 4, 2025</a:t>
            </a:r>
          </a:p>
        </p:txBody>
      </p:sp>
      <p:sp>
        <p:nvSpPr>
          <p:cNvPr id="4" name="Title 3">
            <a:extLst>
              <a:ext uri="{FF2B5EF4-FFF2-40B4-BE49-F238E27FC236}">
                <a16:creationId xmlns:a16="http://schemas.microsoft.com/office/drawing/2014/main" id="{3EF0D07C-961A-8918-7B29-013EFFA46EF2}"/>
              </a:ext>
            </a:extLst>
          </p:cNvPr>
          <p:cNvSpPr>
            <a:spLocks noGrp="1"/>
          </p:cNvSpPr>
          <p:nvPr>
            <p:ph type="title"/>
          </p:nvPr>
        </p:nvSpPr>
        <p:spPr/>
        <p:txBody>
          <a:bodyPr>
            <a:normAutofit/>
          </a:bodyPr>
          <a:lstStyle/>
          <a:p>
            <a:r>
              <a:rPr lang="en-US" dirty="0"/>
              <a:t>Get The Whole Story</a:t>
            </a:r>
          </a:p>
        </p:txBody>
      </p:sp>
    </p:spTree>
    <p:extLst>
      <p:ext uri="{BB962C8B-B14F-4D97-AF65-F5344CB8AC3E}">
        <p14:creationId xmlns:p14="http://schemas.microsoft.com/office/powerpoint/2010/main" val="191148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76FF-7DB7-3278-1A7B-F9EB9183B5C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919481F-A3D5-AAB4-294D-CEA41BAAF16D}"/>
              </a:ext>
            </a:extLst>
          </p:cNvPr>
          <p:cNvGrpSpPr/>
          <p:nvPr/>
        </p:nvGrpSpPr>
        <p:grpSpPr>
          <a:xfrm>
            <a:off x="2265934" y="585694"/>
            <a:ext cx="4612133" cy="5900650"/>
            <a:chOff x="2799334" y="585694"/>
            <a:chExt cx="4612133" cy="5900650"/>
          </a:xfrm>
        </p:grpSpPr>
        <p:pic>
          <p:nvPicPr>
            <p:cNvPr id="4" name="Picture 2" descr="GA4: Solutions to Common Problems ...">
              <a:extLst>
                <a:ext uri="{FF2B5EF4-FFF2-40B4-BE49-F238E27FC236}">
                  <a16:creationId xmlns:a16="http://schemas.microsoft.com/office/drawing/2014/main" id="{1EA9224E-85F3-22B5-87A1-5454D2222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334" y="4083882"/>
              <a:ext cx="4612133" cy="2402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oogle Analytics Logo and symbol ...">
              <a:extLst>
                <a:ext uri="{FF2B5EF4-FFF2-40B4-BE49-F238E27FC236}">
                  <a16:creationId xmlns:a16="http://schemas.microsoft.com/office/drawing/2014/main" id="{9D7AC83D-C39E-DA27-5F50-8F65BE8A0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899" y="585694"/>
              <a:ext cx="4449003" cy="24914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Google Analytics Logo and symbol ...">
              <a:extLst>
                <a:ext uri="{FF2B5EF4-FFF2-40B4-BE49-F238E27FC236}">
                  <a16:creationId xmlns:a16="http://schemas.microsoft.com/office/drawing/2014/main" id="{C7FD5385-4F8A-7003-8F75-80C134EC5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357942"/>
              <a:ext cx="3810000" cy="207323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13AE10D3-C9A1-6B02-9E33-548C46A8CDAC}"/>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10</a:t>
            </a:fld>
            <a:endParaRPr lang="en-US"/>
          </a:p>
        </p:txBody>
      </p:sp>
      <p:sp>
        <p:nvSpPr>
          <p:cNvPr id="2" name="Title 1">
            <a:extLst>
              <a:ext uri="{FF2B5EF4-FFF2-40B4-BE49-F238E27FC236}">
                <a16:creationId xmlns:a16="http://schemas.microsoft.com/office/drawing/2014/main" id="{93B0D38C-8024-EB5F-BDBC-C662F98B340B}"/>
              </a:ext>
            </a:extLst>
          </p:cNvPr>
          <p:cNvSpPr>
            <a:spLocks noGrp="1"/>
          </p:cNvSpPr>
          <p:nvPr>
            <p:ph type="title"/>
          </p:nvPr>
        </p:nvSpPr>
        <p:spPr>
          <a:xfrm>
            <a:off x="838200" y="365126"/>
            <a:ext cx="7924800" cy="1325563"/>
          </a:xfrm>
        </p:spPr>
        <p:txBody>
          <a:bodyPr>
            <a:normAutofit/>
          </a:bodyPr>
          <a:lstStyle/>
          <a:p>
            <a:r>
              <a:rPr lang="en-US" dirty="0"/>
              <a:t>Birth Of Campaign Measurement?</a:t>
            </a:r>
          </a:p>
        </p:txBody>
      </p:sp>
    </p:spTree>
    <p:extLst>
      <p:ext uri="{BB962C8B-B14F-4D97-AF65-F5344CB8AC3E}">
        <p14:creationId xmlns:p14="http://schemas.microsoft.com/office/powerpoint/2010/main" val="924386419"/>
      </p:ext>
    </p:extLst>
  </p:cSld>
  <p:clrMapOvr>
    <a:masterClrMapping/>
  </p:clrMapOvr>
  <p:transition spd="slow" advTm="1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6816" y="678744"/>
            <a:ext cx="7256425" cy="5442319"/>
          </a:xfrm>
          <a:prstGeom prst="rect">
            <a:avLst/>
          </a:prstGeom>
        </p:spPr>
      </p:pic>
      <p:sp>
        <p:nvSpPr>
          <p:cNvPr id="2" name="Slide Number Placeholder 1">
            <a:extLst>
              <a:ext uri="{FF2B5EF4-FFF2-40B4-BE49-F238E27FC236}">
                <a16:creationId xmlns:a16="http://schemas.microsoft.com/office/drawing/2014/main" id="{5A0EA11A-CBFA-B96F-BF37-6E0487EE645A}"/>
              </a:ext>
            </a:extLst>
          </p:cNvPr>
          <p:cNvSpPr>
            <a:spLocks noGrp="1"/>
          </p:cNvSpPr>
          <p:nvPr>
            <p:ph type="sldNum" sz="quarter" idx="4"/>
          </p:nvPr>
        </p:nvSpPr>
        <p:spPr/>
        <p:txBody>
          <a:bodyPr/>
          <a:lstStyle/>
          <a:p>
            <a:pPr algn="r">
              <a:spcBef>
                <a:spcPts val="600"/>
              </a:spcBef>
            </a:pPr>
            <a:fld id="{AC97527D-75AB-A545-9A7D-607E91137AB8}" type="slidenum">
              <a:rPr lang="en-US" smtClean="0"/>
              <a:pPr algn="r">
                <a:spcBef>
                  <a:spcPts val="600"/>
                </a:spcBef>
              </a:pPr>
              <a:t>11</a:t>
            </a:fld>
            <a:endParaRPr lang="en-US"/>
          </a:p>
        </p:txBody>
      </p:sp>
    </p:spTree>
    <p:extLst>
      <p:ext uri="{BB962C8B-B14F-4D97-AF65-F5344CB8AC3E}">
        <p14:creationId xmlns:p14="http://schemas.microsoft.com/office/powerpoint/2010/main" val="11300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AEB36-15F5-71CA-B8BF-4F5F43623C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A44B67-B5AC-DC4B-EC77-AAA9F7177AA2}"/>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12</a:t>
            </a:fld>
            <a:endParaRPr lang="en-US"/>
          </a:p>
        </p:txBody>
      </p:sp>
      <p:sp>
        <p:nvSpPr>
          <p:cNvPr id="2" name="Title 1">
            <a:extLst>
              <a:ext uri="{FF2B5EF4-FFF2-40B4-BE49-F238E27FC236}">
                <a16:creationId xmlns:a16="http://schemas.microsoft.com/office/drawing/2014/main" id="{BEDA2B4C-206C-CB96-0C3D-ED47B81F0032}"/>
              </a:ext>
            </a:extLst>
          </p:cNvPr>
          <p:cNvSpPr>
            <a:spLocks noGrp="1"/>
          </p:cNvSpPr>
          <p:nvPr>
            <p:ph type="title"/>
          </p:nvPr>
        </p:nvSpPr>
        <p:spPr>
          <a:xfrm>
            <a:off x="838200" y="365126"/>
            <a:ext cx="7924800" cy="1325563"/>
          </a:xfrm>
        </p:spPr>
        <p:txBody>
          <a:bodyPr>
            <a:normAutofit/>
          </a:bodyPr>
          <a:lstStyle/>
          <a:p>
            <a:r>
              <a:rPr lang="en-US" dirty="0"/>
              <a:t>Tourism AdTech Landscape</a:t>
            </a:r>
          </a:p>
        </p:txBody>
      </p:sp>
      <p:pic>
        <p:nvPicPr>
          <p:cNvPr id="3" name="Picture 2" descr="LiveRamp's New Brand Identity | LiveRamp">
            <a:extLst>
              <a:ext uri="{FF2B5EF4-FFF2-40B4-BE49-F238E27FC236}">
                <a16:creationId xmlns:a16="http://schemas.microsoft.com/office/drawing/2014/main" id="{CACEFE23-CA6D-858B-4DA1-8D432EC4E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66" y="2856893"/>
            <a:ext cx="1169434" cy="110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eustar, Inc. | LinkedIn">
            <a:extLst>
              <a:ext uri="{FF2B5EF4-FFF2-40B4-BE49-F238E27FC236}">
                <a16:creationId xmlns:a16="http://schemas.microsoft.com/office/drawing/2014/main" id="{09922325-BD8A-9F4C-01DA-47E4893DE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2087" y="4947725"/>
            <a:ext cx="1100643" cy="1100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dentity Resolution Data – TrueData">
            <a:extLst>
              <a:ext uri="{FF2B5EF4-FFF2-40B4-BE49-F238E27FC236}">
                <a16:creationId xmlns:a16="http://schemas.microsoft.com/office/drawing/2014/main" id="{89BD5666-03A6-340D-A41C-9DD1EF41E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927" y="1649238"/>
            <a:ext cx="1742923" cy="9108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Zeotap Launches on Google Cloud ...">
            <a:extLst>
              <a:ext uri="{FF2B5EF4-FFF2-40B4-BE49-F238E27FC236}">
                <a16:creationId xmlns:a16="http://schemas.microsoft.com/office/drawing/2014/main" id="{B2C23BBA-C22E-71E5-0C7E-8B59566455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649238"/>
            <a:ext cx="1397745" cy="782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dara - Virginia Tourism Corporation">
            <a:extLst>
              <a:ext uri="{FF2B5EF4-FFF2-40B4-BE49-F238E27FC236}">
                <a16:creationId xmlns:a16="http://schemas.microsoft.com/office/drawing/2014/main" id="{0ACC4A71-368C-B603-9B19-E468D362BA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631975"/>
            <a:ext cx="1728013" cy="9587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Funding to Bring Data Analytics ...">
            <a:extLst>
              <a:ext uri="{FF2B5EF4-FFF2-40B4-BE49-F238E27FC236}">
                <a16:creationId xmlns:a16="http://schemas.microsoft.com/office/drawing/2014/main" id="{3F43B312-E50B-6AD1-5CE3-969692DD3D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567149"/>
            <a:ext cx="1836222" cy="4725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Datafy | LinkedIn">
            <a:extLst>
              <a:ext uri="{FF2B5EF4-FFF2-40B4-BE49-F238E27FC236}">
                <a16:creationId xmlns:a16="http://schemas.microsoft.com/office/drawing/2014/main" id="{BD912337-16C6-A38C-3085-EFAA241E04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4831" y="2121376"/>
            <a:ext cx="972889" cy="9728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Placer.ai Launches Marketplace to Bring ...">
            <a:extLst>
              <a:ext uri="{FF2B5EF4-FFF2-40B4-BE49-F238E27FC236}">
                <a16:creationId xmlns:a16="http://schemas.microsoft.com/office/drawing/2014/main" id="{07D5EBC1-6C6B-A989-A0BF-7937FFAE72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0452" y="1570947"/>
            <a:ext cx="1615722" cy="8443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Arrivalist | Arrivalist">
            <a:extLst>
              <a:ext uri="{FF2B5EF4-FFF2-40B4-BE49-F238E27FC236}">
                <a16:creationId xmlns:a16="http://schemas.microsoft.com/office/drawing/2014/main" id="{A18EDA87-8BDA-EDA8-1ED5-240006706E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5321772"/>
            <a:ext cx="2209800" cy="7179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7C17AE1-989E-13CD-7F7B-7FB53ED044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2130" y="4613816"/>
            <a:ext cx="953018" cy="109597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8EB3D92-338B-11B2-B2A2-0640475EA7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21275" y="3809769"/>
            <a:ext cx="2635565" cy="4159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9BA220E-8E5E-EAE0-F018-C1E3B117B6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3485" y="3778197"/>
            <a:ext cx="1921375" cy="108077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9E092404-A28D-ED0A-E093-B1FA3212CE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17693" y="3040071"/>
            <a:ext cx="1978437" cy="8143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048AA4C-2A1D-B4CE-26DA-8B33299064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80936" y="3973143"/>
            <a:ext cx="1524904" cy="152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614249"/>
      </p:ext>
    </p:extLst>
  </p:cSld>
  <p:clrMapOvr>
    <a:masterClrMapping/>
  </p:clrMapOvr>
  <p:transition spd="slow" advTm="1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30077-5F3A-D548-D520-14E4B7A92D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2D43305-62EF-505A-2D06-835D8AB21FBA}"/>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21EB2498-8186-08DA-30A5-23ED009F8122}"/>
              </a:ext>
            </a:extLst>
          </p:cNvPr>
          <p:cNvPicPr>
            <a:picLocks noChangeAspect="1" noChangeArrowheads="1"/>
          </p:cNvPicPr>
          <p:nvPr/>
        </p:nvPicPr>
        <p:blipFill>
          <a:blip r:embed="rId3">
            <a:biLevel thresh="75000"/>
            <a:alphaModFix amt="16000"/>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7200" y="3551809"/>
            <a:ext cx="5680364" cy="34070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09F0DF0-47FD-9A92-107D-CA24176F2CA5}"/>
              </a:ext>
            </a:extLst>
          </p:cNvPr>
          <p:cNvSpPr/>
          <p:nvPr/>
        </p:nvSpPr>
        <p:spPr>
          <a:xfrm>
            <a:off x="838200" y="1408113"/>
            <a:ext cx="8153167" cy="4308872"/>
          </a:xfrm>
          <a:prstGeom prst="rect">
            <a:avLst/>
          </a:prstGeom>
        </p:spPr>
        <p:txBody>
          <a:bodyPr wrap="square">
            <a:spAutoFit/>
          </a:bodyPr>
          <a:lstStyle/>
          <a:p>
            <a:pPr>
              <a:spcBef>
                <a:spcPts val="600"/>
              </a:spcBef>
            </a:pPr>
            <a:r>
              <a:rPr lang="en-US" sz="2400" b="1" dirty="0">
                <a:solidFill>
                  <a:srgbClr val="ADBF54"/>
                </a:solidFill>
                <a:latin typeface="Arial" panose="020B0604020202020204" pitchFamily="34" charset="0"/>
                <a:ea typeface="Helvetica Neue" panose="02000503000000020004" pitchFamily="2" charset="0"/>
                <a:cs typeface="Arial" panose="020B0604020202020204" pitchFamily="34" charset="0"/>
              </a:rPr>
              <a:t>Customer Insight Drives Relevance And Response</a:t>
            </a:r>
            <a:endParaRPr lang="en-US" sz="2000" dirty="0">
              <a:solidFill>
                <a:srgbClr val="ADBF54"/>
              </a:solidFill>
              <a:latin typeface="Arial" panose="020B0604020202020204" pitchFamily="34" charset="0"/>
              <a:ea typeface="Helvetica Neue" panose="02000503000000020004" pitchFamily="2" charset="0"/>
              <a:cs typeface="Arial" panose="020B0604020202020204" pitchFamily="34" charset="0"/>
            </a:endParaRPr>
          </a:p>
          <a:p>
            <a:pPr marL="214313" indent="-214313">
              <a:spcBef>
                <a:spcPts val="600"/>
              </a:spcBef>
              <a:buFont typeface="Arial" panose="020B0604020202020204" pitchFamily="34" charset="0"/>
              <a:buChar char="•"/>
            </a:pPr>
            <a:r>
              <a:rPr lang="en-US" sz="2000" dirty="0">
                <a:latin typeface="Arial" panose="020B0604020202020204" pitchFamily="34" charset="0"/>
                <a:ea typeface="Helvetica Neue" panose="02000503000000020004" pitchFamily="2" charset="0"/>
                <a:cs typeface="Arial" panose="020B0604020202020204" pitchFamily="34" charset="0"/>
              </a:rPr>
              <a:t>Advanced personalization tactics drive 17% more revenue per booking. </a:t>
            </a:r>
          </a:p>
          <a:p>
            <a:pPr marL="214313" indent="-214313">
              <a:spcBef>
                <a:spcPts val="600"/>
              </a:spcBef>
              <a:buFont typeface="Arial" panose="020B0604020202020204" pitchFamily="34" charset="0"/>
              <a:buChar char="•"/>
            </a:pPr>
            <a:r>
              <a:rPr lang="en-US" sz="2000" dirty="0">
                <a:latin typeface="Arial" panose="020B0604020202020204" pitchFamily="34" charset="0"/>
                <a:ea typeface="Helvetica Neue" panose="02000503000000020004" pitchFamily="2" charset="0"/>
                <a:cs typeface="Arial" panose="020B0604020202020204" pitchFamily="34" charset="0"/>
              </a:rPr>
              <a:t>The time between customers signaling interest and booking is as little as 4-48 hours.</a:t>
            </a:r>
          </a:p>
          <a:p>
            <a:pPr marL="214313" indent="-214313">
              <a:spcBef>
                <a:spcPts val="600"/>
              </a:spcBef>
              <a:buFont typeface="Arial" panose="020B0604020202020204" pitchFamily="34" charset="0"/>
              <a:buChar char="•"/>
            </a:pPr>
            <a:r>
              <a:rPr lang="en-US" sz="2000" dirty="0">
                <a:latin typeface="Arial" panose="020B0604020202020204" pitchFamily="34" charset="0"/>
                <a:ea typeface="Helvetica Neue" panose="02000503000000020004" pitchFamily="2" charset="0"/>
                <a:cs typeface="Arial" panose="020B0604020202020204" pitchFamily="34" charset="0"/>
              </a:rPr>
              <a:t>Reducing website form submissions to just name and phone or email can lift response by 200%.</a:t>
            </a:r>
          </a:p>
          <a:p>
            <a:pPr marL="214313" indent="-214313">
              <a:spcBef>
                <a:spcPts val="600"/>
              </a:spcBef>
              <a:buFont typeface="Arial" panose="020B0604020202020204" pitchFamily="34" charset="0"/>
              <a:buChar char="•"/>
            </a:pPr>
            <a:r>
              <a:rPr lang="en-US" sz="2000" dirty="0">
                <a:latin typeface="Arial" panose="020B0604020202020204" pitchFamily="34" charset="0"/>
                <a:ea typeface="Helvetica Neue" panose="02000503000000020004" pitchFamily="2" charset="0"/>
                <a:cs typeface="Arial" panose="020B0604020202020204" pitchFamily="34" charset="0"/>
              </a:rPr>
              <a:t>Eliminating unqualified or fraudulent leads and inquiries can save more than 20% in operating costs.</a:t>
            </a:r>
          </a:p>
          <a:p>
            <a:pPr marL="214313" indent="-214313">
              <a:spcBef>
                <a:spcPts val="600"/>
              </a:spcBef>
              <a:buFont typeface="Arial" panose="020B0604020202020204" pitchFamily="34" charset="0"/>
              <a:buChar char="•"/>
            </a:pPr>
            <a:r>
              <a:rPr lang="en-US" sz="2000" dirty="0">
                <a:latin typeface="Arial" panose="020B0604020202020204" pitchFamily="34" charset="0"/>
                <a:ea typeface="Helvetica Neue" panose="02000503000000020004" pitchFamily="2" charset="0"/>
                <a:cs typeface="Arial" panose="020B0604020202020204" pitchFamily="34" charset="0"/>
              </a:rPr>
              <a:t>Prioritizing qualified Group leads can increase conversions by 25% or more.</a:t>
            </a:r>
          </a:p>
          <a:p>
            <a:pPr marL="214313" indent="-214313">
              <a:spcBef>
                <a:spcPts val="600"/>
              </a:spcBef>
              <a:buFont typeface="Arial" panose="020B0604020202020204" pitchFamily="34" charset="0"/>
              <a:buChar char="•"/>
            </a:pPr>
            <a:r>
              <a:rPr lang="en-US" sz="2000" dirty="0">
                <a:latin typeface="Arial" panose="020B0604020202020204" pitchFamily="34" charset="0"/>
                <a:ea typeface="Helvetica Neue" panose="02000503000000020004" pitchFamily="2" charset="0"/>
                <a:cs typeface="Arial" panose="020B0604020202020204" pitchFamily="34" charset="0"/>
              </a:rPr>
              <a:t>Most DMO data files contain 40% “dirty” records.</a:t>
            </a:r>
            <a:endParaRPr lang="en-US" sz="1900" dirty="0">
              <a:latin typeface="Arial" panose="020B0604020202020204" pitchFamily="34" charset="0"/>
              <a:ea typeface="Helvetica Neue" panose="02000503000000020004" pitchFamily="2" charset="0"/>
              <a:cs typeface="Arial" panose="020B0604020202020204" pitchFamily="34" charset="0"/>
            </a:endParaRPr>
          </a:p>
        </p:txBody>
      </p:sp>
      <p:sp>
        <p:nvSpPr>
          <p:cNvPr id="2" name="Slide Number Placeholder 1">
            <a:extLst>
              <a:ext uri="{FF2B5EF4-FFF2-40B4-BE49-F238E27FC236}">
                <a16:creationId xmlns:a16="http://schemas.microsoft.com/office/drawing/2014/main" id="{FF8853D8-29C4-6708-4345-D395A9C78291}"/>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13</a:t>
            </a:fld>
            <a:endParaRPr lang="en-US"/>
          </a:p>
        </p:txBody>
      </p:sp>
      <p:sp>
        <p:nvSpPr>
          <p:cNvPr id="8" name="Title 4">
            <a:extLst>
              <a:ext uri="{FF2B5EF4-FFF2-40B4-BE49-F238E27FC236}">
                <a16:creationId xmlns:a16="http://schemas.microsoft.com/office/drawing/2014/main" id="{6FDAFC71-07C1-731E-AEB0-8AF99C5FA017}"/>
              </a:ext>
            </a:extLst>
          </p:cNvPr>
          <p:cNvSpPr>
            <a:spLocks noGrp="1"/>
          </p:cNvSpPr>
          <p:nvPr>
            <p:ph type="title"/>
          </p:nvPr>
        </p:nvSpPr>
        <p:spPr>
          <a:xfrm>
            <a:off x="838200" y="365126"/>
            <a:ext cx="7924800" cy="1325563"/>
          </a:xfrm>
        </p:spPr>
        <p:txBody>
          <a:bodyPr>
            <a:normAutofit/>
          </a:bodyPr>
          <a:lstStyle/>
          <a:p>
            <a:r>
              <a:rPr lang="en-US" dirty="0"/>
              <a:t>Building A Data Foundation</a:t>
            </a:r>
          </a:p>
        </p:txBody>
      </p:sp>
    </p:spTree>
    <p:extLst>
      <p:ext uri="{BB962C8B-B14F-4D97-AF65-F5344CB8AC3E}">
        <p14:creationId xmlns:p14="http://schemas.microsoft.com/office/powerpoint/2010/main" val="37357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dissolv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dissolve">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6DE8F-CCD8-ABDA-A666-BC04554199F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80BFB45-4AC9-A69C-1DF8-1FD7A0D998F3}"/>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pic>
        <p:nvPicPr>
          <p:cNvPr id="2" name="Picture 1" descr="A picture containing text, hairpiece&#10;&#10;Description automatically generated">
            <a:extLst>
              <a:ext uri="{FF2B5EF4-FFF2-40B4-BE49-F238E27FC236}">
                <a16:creationId xmlns:a16="http://schemas.microsoft.com/office/drawing/2014/main" id="{0B8416AE-CE83-695B-ADE6-AF622742CEA4}"/>
              </a:ext>
            </a:extLst>
          </p:cNvPr>
          <p:cNvPicPr>
            <a:picLocks noChangeAspect="1"/>
          </p:cNvPicPr>
          <p:nvPr/>
        </p:nvPicPr>
        <p:blipFill>
          <a:blip r:embed="rId3"/>
          <a:stretch>
            <a:fillRect/>
          </a:stretch>
        </p:blipFill>
        <p:spPr>
          <a:xfrm>
            <a:off x="632749" y="1206747"/>
            <a:ext cx="7878501" cy="4932115"/>
          </a:xfrm>
          <a:prstGeom prst="rect">
            <a:avLst/>
          </a:prstGeom>
        </p:spPr>
      </p:pic>
      <p:sp>
        <p:nvSpPr>
          <p:cNvPr id="3" name="Slide Number Placeholder 2">
            <a:extLst>
              <a:ext uri="{FF2B5EF4-FFF2-40B4-BE49-F238E27FC236}">
                <a16:creationId xmlns:a16="http://schemas.microsoft.com/office/drawing/2014/main" id="{CD11026C-29B1-7077-E791-C20FA0743913}"/>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14</a:t>
            </a:fld>
            <a:endParaRPr lang="en-US"/>
          </a:p>
        </p:txBody>
      </p:sp>
      <p:sp>
        <p:nvSpPr>
          <p:cNvPr id="7" name="Title 4">
            <a:extLst>
              <a:ext uri="{FF2B5EF4-FFF2-40B4-BE49-F238E27FC236}">
                <a16:creationId xmlns:a16="http://schemas.microsoft.com/office/drawing/2014/main" id="{E878E0AC-77BD-B348-FBF0-939027B7EF42}"/>
              </a:ext>
            </a:extLst>
          </p:cNvPr>
          <p:cNvSpPr>
            <a:spLocks noGrp="1"/>
          </p:cNvSpPr>
          <p:nvPr>
            <p:ph type="title"/>
          </p:nvPr>
        </p:nvSpPr>
        <p:spPr>
          <a:xfrm>
            <a:off x="838200" y="365126"/>
            <a:ext cx="7924800" cy="1325563"/>
          </a:xfrm>
        </p:spPr>
        <p:txBody>
          <a:bodyPr>
            <a:normAutofit/>
          </a:bodyPr>
          <a:lstStyle/>
          <a:p>
            <a:r>
              <a:rPr lang="en-US" dirty="0"/>
              <a:t>Building A Data Foundation</a:t>
            </a:r>
          </a:p>
        </p:txBody>
      </p:sp>
    </p:spTree>
    <p:extLst>
      <p:ext uri="{BB962C8B-B14F-4D97-AF65-F5344CB8AC3E}">
        <p14:creationId xmlns:p14="http://schemas.microsoft.com/office/powerpoint/2010/main" val="344406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FAC58-8D4A-BCC9-6B4E-45B036FD9E2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6D0E156-D41A-E559-ED00-48F201129568}"/>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21C03E-C199-D153-5CE8-53CCC83D911B}"/>
              </a:ext>
            </a:extLst>
          </p:cNvPr>
          <p:cNvSpPr txBox="1"/>
          <p:nvPr/>
        </p:nvSpPr>
        <p:spPr>
          <a:xfrm>
            <a:off x="1077888" y="4703114"/>
            <a:ext cx="3069392" cy="648896"/>
          </a:xfrm>
          <a:prstGeom prst="rect">
            <a:avLst/>
          </a:prstGeom>
          <a:noFill/>
        </p:spPr>
        <p:txBody>
          <a:bodyPr wrap="square" rtlCol="0">
            <a:spAutoFit/>
          </a:bodyPr>
          <a:lstStyle/>
          <a:p>
            <a:pPr algn="ctr">
              <a:spcAft>
                <a:spcPts val="450"/>
              </a:spcAft>
            </a:pPr>
            <a:r>
              <a:rPr lang="en-US" sz="1600" dirty="0">
                <a:latin typeface="Arial" panose="020B0604020202020204" pitchFamily="34" charset="0"/>
                <a:ea typeface="Helvetica Neue" panose="02000503000000020004" pitchFamily="2" charset="0"/>
                <a:cs typeface="Arial" panose="020B0604020202020204" pitchFamily="34" charset="0"/>
              </a:rPr>
              <a:t>Household/Individual Records</a:t>
            </a:r>
          </a:p>
          <a:p>
            <a:pPr algn="ctr">
              <a:spcAft>
                <a:spcPts val="450"/>
              </a:spcAft>
            </a:pPr>
            <a:endParaRPr lang="en-US" sz="1600" dirty="0">
              <a:solidFill>
                <a:srgbClr val="1D6C8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010BDF-6458-AF92-5A44-89AEE34ACA99}"/>
              </a:ext>
            </a:extLst>
          </p:cNvPr>
          <p:cNvSpPr txBox="1"/>
          <p:nvPr/>
        </p:nvSpPr>
        <p:spPr>
          <a:xfrm>
            <a:off x="5470638" y="2592222"/>
            <a:ext cx="2832421" cy="4052904"/>
          </a:xfrm>
          <a:prstGeom prst="rect">
            <a:avLst/>
          </a:prstGeom>
          <a:noFill/>
        </p:spPr>
        <p:txBody>
          <a:bodyPr wrap="square" rtlCol="0">
            <a:spAutoFit/>
          </a:bodyPr>
          <a:lstStyle/>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Property records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Tax records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County/City records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Registrations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Warranty Cards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Surveys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Email Opt-in</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Mail Responders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Donations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DMV</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Subscriptions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Purchase Behavior</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USPS/NCOA</a:t>
            </a:r>
          </a:p>
          <a:p>
            <a:endParaRPr lang="en-US" sz="1600" dirty="0"/>
          </a:p>
        </p:txBody>
      </p:sp>
      <p:sp>
        <p:nvSpPr>
          <p:cNvPr id="8" name="TextBox 7">
            <a:extLst>
              <a:ext uri="{FF2B5EF4-FFF2-40B4-BE49-F238E27FC236}">
                <a16:creationId xmlns:a16="http://schemas.microsoft.com/office/drawing/2014/main" id="{9F8EAEC4-E144-D8F4-5B3C-D725901F0E09}"/>
              </a:ext>
            </a:extLst>
          </p:cNvPr>
          <p:cNvSpPr txBox="1"/>
          <p:nvPr/>
        </p:nvSpPr>
        <p:spPr>
          <a:xfrm>
            <a:off x="76200" y="1495888"/>
            <a:ext cx="5072768" cy="1096334"/>
          </a:xfrm>
          <a:prstGeom prst="rect">
            <a:avLst/>
          </a:prstGeom>
        </p:spPr>
        <p:txBody>
          <a:bodyPr vert="horz" lIns="68580" tIns="34290" rIns="68580" bIns="34290" rtlCol="0" anchor="ctr">
            <a:normAutofit/>
          </a:bodyPr>
          <a:lstStyle/>
          <a:p>
            <a:pPr algn="ctr" defTabSz="685800">
              <a:lnSpc>
                <a:spcPct val="90000"/>
              </a:lnSpc>
              <a:spcBef>
                <a:spcPct val="0"/>
              </a:spcBef>
              <a:spcAft>
                <a:spcPts val="450"/>
              </a:spcAft>
            </a:pPr>
            <a:r>
              <a:rPr lang="en-US" sz="3000" b="1" dirty="0">
                <a:latin typeface="Arial" panose="020B0604020202020204" pitchFamily="34" charset="0"/>
                <a:ea typeface="+mj-ea"/>
                <a:cs typeface="Arial" panose="020B0604020202020204" pitchFamily="34" charset="0"/>
              </a:rPr>
              <a:t>Data Acquisition</a:t>
            </a:r>
          </a:p>
        </p:txBody>
      </p:sp>
      <p:sp>
        <p:nvSpPr>
          <p:cNvPr id="2" name="Slide Number Placeholder 1">
            <a:extLst>
              <a:ext uri="{FF2B5EF4-FFF2-40B4-BE49-F238E27FC236}">
                <a16:creationId xmlns:a16="http://schemas.microsoft.com/office/drawing/2014/main" id="{1B812205-1E47-8DBC-A08E-D0802F4AEDA0}"/>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15</a:t>
            </a:fld>
            <a:endParaRPr lang="en-US"/>
          </a:p>
        </p:txBody>
      </p:sp>
      <p:sp>
        <p:nvSpPr>
          <p:cNvPr id="9" name="Title 8">
            <a:extLst>
              <a:ext uri="{FF2B5EF4-FFF2-40B4-BE49-F238E27FC236}">
                <a16:creationId xmlns:a16="http://schemas.microsoft.com/office/drawing/2014/main" id="{83F5284A-8EA7-D458-67C7-AA0FECB5CCCA}"/>
              </a:ext>
            </a:extLst>
          </p:cNvPr>
          <p:cNvSpPr>
            <a:spLocks noGrp="1"/>
          </p:cNvSpPr>
          <p:nvPr>
            <p:ph type="title"/>
          </p:nvPr>
        </p:nvSpPr>
        <p:spPr/>
        <p:txBody>
          <a:bodyPr>
            <a:normAutofit/>
          </a:bodyPr>
          <a:lstStyle/>
          <a:p>
            <a:r>
              <a:rPr lang="en-US" dirty="0"/>
              <a:t>Building A Foundation</a:t>
            </a:r>
          </a:p>
        </p:txBody>
      </p:sp>
      <p:sp>
        <p:nvSpPr>
          <p:cNvPr id="11" name="TextBox 10">
            <a:extLst>
              <a:ext uri="{FF2B5EF4-FFF2-40B4-BE49-F238E27FC236}">
                <a16:creationId xmlns:a16="http://schemas.microsoft.com/office/drawing/2014/main" id="{C9871E30-4290-7C00-FAE7-536BD857D475}"/>
              </a:ext>
            </a:extLst>
          </p:cNvPr>
          <p:cNvSpPr txBox="1"/>
          <p:nvPr/>
        </p:nvSpPr>
        <p:spPr>
          <a:xfrm>
            <a:off x="4930333" y="1778464"/>
            <a:ext cx="3904526" cy="655051"/>
          </a:xfrm>
          <a:prstGeom prst="rect">
            <a:avLst/>
          </a:prstGeom>
          <a:noFill/>
        </p:spPr>
        <p:txBody>
          <a:bodyPr wrap="square">
            <a:spAutoFit/>
          </a:bodyPr>
          <a:lstStyle/>
          <a:p>
            <a:pPr marL="42863" algn="ctr" defTabSz="685800">
              <a:lnSpc>
                <a:spcPct val="90000"/>
              </a:lnSpc>
              <a:spcAft>
                <a:spcPts val="450"/>
              </a:spcAft>
            </a:pPr>
            <a:r>
              <a:rPr lang="en-US" sz="1800" dirty="0">
                <a:latin typeface="Arial" panose="020B0604020202020204" pitchFamily="34" charset="0"/>
                <a:ea typeface="Helvetica Neue" panose="02000503000000020004" pitchFamily="2" charset="0"/>
                <a:cs typeface="Arial" panose="020B0604020202020204" pitchFamily="34" charset="0"/>
              </a:rPr>
              <a:t>Publicly Available Data, </a:t>
            </a:r>
          </a:p>
          <a:p>
            <a:pPr marL="42863" algn="ctr" defTabSz="685800">
              <a:lnSpc>
                <a:spcPct val="90000"/>
              </a:lnSpc>
              <a:spcAft>
                <a:spcPts val="450"/>
              </a:spcAft>
            </a:pPr>
            <a:r>
              <a:rPr lang="en-US" sz="1800" dirty="0">
                <a:latin typeface="Arial" panose="020B0604020202020204" pitchFamily="34" charset="0"/>
                <a:ea typeface="Helvetica Neue" panose="02000503000000020004" pitchFamily="2" charset="0"/>
                <a:cs typeface="Arial" panose="020B0604020202020204" pitchFamily="34" charset="0"/>
              </a:rPr>
              <a:t>CCPA and GDPR Compliant</a:t>
            </a:r>
          </a:p>
        </p:txBody>
      </p:sp>
      <p:pic>
        <p:nvPicPr>
          <p:cNvPr id="12" name="Graphic 11" descr="Database with solid fill">
            <a:extLst>
              <a:ext uri="{FF2B5EF4-FFF2-40B4-BE49-F238E27FC236}">
                <a16:creationId xmlns:a16="http://schemas.microsoft.com/office/drawing/2014/main" id="{12A5CC41-8942-ECC0-E62F-013EA29BB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7684" y="2414105"/>
            <a:ext cx="2209800" cy="2209800"/>
          </a:xfrm>
          <a:prstGeom prst="rect">
            <a:avLst/>
          </a:prstGeom>
        </p:spPr>
      </p:pic>
    </p:spTree>
    <p:extLst>
      <p:ext uri="{BB962C8B-B14F-4D97-AF65-F5344CB8AC3E}">
        <p14:creationId xmlns:p14="http://schemas.microsoft.com/office/powerpoint/2010/main" val="807375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DFA77-D0FD-C7BD-148A-43E7572F2D9D}"/>
            </a:ext>
          </a:extLst>
        </p:cNvPr>
        <p:cNvGrpSpPr/>
        <p:nvPr/>
      </p:nvGrpSpPr>
      <p:grpSpPr>
        <a:xfrm>
          <a:off x="0" y="0"/>
          <a:ext cx="0" cy="0"/>
          <a:chOff x="0" y="0"/>
          <a:chExt cx="0" cy="0"/>
        </a:xfrm>
      </p:grpSpPr>
      <p:pic>
        <p:nvPicPr>
          <p:cNvPr id="4" name="Picture 3" descr="A silhouette of a person&#10;&#10;Description automatically generated">
            <a:extLst>
              <a:ext uri="{FF2B5EF4-FFF2-40B4-BE49-F238E27FC236}">
                <a16:creationId xmlns:a16="http://schemas.microsoft.com/office/drawing/2014/main" id="{860B95B0-CA1D-E06F-00B4-3350979957AB}"/>
              </a:ext>
            </a:extLst>
          </p:cNvPr>
          <p:cNvPicPr>
            <a:picLocks noChangeAspect="1"/>
          </p:cNvPicPr>
          <p:nvPr/>
        </p:nvPicPr>
        <p:blipFill>
          <a:blip r:embed="rId3">
            <a:duotone>
              <a:schemeClr val="accent6">
                <a:shade val="45000"/>
                <a:satMod val="135000"/>
              </a:schemeClr>
              <a:prstClr val="white"/>
            </a:duotone>
          </a:blip>
          <a:stretch>
            <a:fillRect/>
          </a:stretch>
        </p:blipFill>
        <p:spPr>
          <a:xfrm>
            <a:off x="1073213" y="2254212"/>
            <a:ext cx="3078741" cy="2703382"/>
          </a:xfrm>
          <a:prstGeom prst="rect">
            <a:avLst/>
          </a:prstGeom>
          <a:solidFill>
            <a:srgbClr val="ADBF54"/>
          </a:solidFill>
          <a:effectLst>
            <a:softEdge rad="63500"/>
          </a:effectLst>
        </p:spPr>
      </p:pic>
      <p:sp>
        <p:nvSpPr>
          <p:cNvPr id="3" name="Slide Number Placeholder 2">
            <a:extLst>
              <a:ext uri="{FF2B5EF4-FFF2-40B4-BE49-F238E27FC236}">
                <a16:creationId xmlns:a16="http://schemas.microsoft.com/office/drawing/2014/main" id="{195F04E0-B760-525B-ACE9-A3CEE2776BE4}"/>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16</a:t>
            </a:fld>
            <a:endParaRPr lang="en-US"/>
          </a:p>
        </p:txBody>
      </p:sp>
      <p:sp>
        <p:nvSpPr>
          <p:cNvPr id="8" name="Title 7">
            <a:extLst>
              <a:ext uri="{FF2B5EF4-FFF2-40B4-BE49-F238E27FC236}">
                <a16:creationId xmlns:a16="http://schemas.microsoft.com/office/drawing/2014/main" id="{C16AE798-611D-A84F-D957-323EC98D9A49}"/>
              </a:ext>
            </a:extLst>
          </p:cNvPr>
          <p:cNvSpPr>
            <a:spLocks noGrp="1"/>
          </p:cNvSpPr>
          <p:nvPr>
            <p:ph type="title"/>
          </p:nvPr>
        </p:nvSpPr>
        <p:spPr/>
        <p:txBody>
          <a:bodyPr/>
          <a:lstStyle/>
          <a:p>
            <a:r>
              <a:rPr lang="en-US" dirty="0"/>
              <a:t>Building A Foundation</a:t>
            </a:r>
          </a:p>
        </p:txBody>
      </p:sp>
      <p:sp>
        <p:nvSpPr>
          <p:cNvPr id="9" name="TextBox 8">
            <a:extLst>
              <a:ext uri="{FF2B5EF4-FFF2-40B4-BE49-F238E27FC236}">
                <a16:creationId xmlns:a16="http://schemas.microsoft.com/office/drawing/2014/main" id="{88D68516-404A-75AF-0B3F-E6528FC7535F}"/>
              </a:ext>
            </a:extLst>
          </p:cNvPr>
          <p:cNvSpPr txBox="1"/>
          <p:nvPr/>
        </p:nvSpPr>
        <p:spPr>
          <a:xfrm>
            <a:off x="76200" y="1495888"/>
            <a:ext cx="5072768" cy="1096334"/>
          </a:xfrm>
          <a:prstGeom prst="rect">
            <a:avLst/>
          </a:prstGeom>
        </p:spPr>
        <p:txBody>
          <a:bodyPr vert="horz" lIns="68580" tIns="34290" rIns="68580" bIns="34290" rtlCol="0" anchor="ctr">
            <a:normAutofit/>
          </a:bodyPr>
          <a:lstStyle/>
          <a:p>
            <a:pPr algn="ctr" defTabSz="685800">
              <a:lnSpc>
                <a:spcPct val="90000"/>
              </a:lnSpc>
              <a:spcBef>
                <a:spcPct val="0"/>
              </a:spcBef>
              <a:spcAft>
                <a:spcPts val="450"/>
              </a:spcAft>
            </a:pPr>
            <a:r>
              <a:rPr lang="en-US" sz="3000" b="1" dirty="0">
                <a:latin typeface="Arial" panose="020B0604020202020204" pitchFamily="34" charset="0"/>
                <a:ea typeface="+mj-ea"/>
                <a:cs typeface="Arial" panose="020B0604020202020204" pitchFamily="34" charset="0"/>
              </a:rPr>
              <a:t>Data Enhancement</a:t>
            </a:r>
          </a:p>
        </p:txBody>
      </p:sp>
      <p:sp>
        <p:nvSpPr>
          <p:cNvPr id="10" name="TextBox 9">
            <a:extLst>
              <a:ext uri="{FF2B5EF4-FFF2-40B4-BE49-F238E27FC236}">
                <a16:creationId xmlns:a16="http://schemas.microsoft.com/office/drawing/2014/main" id="{F8D60E36-2D10-1A6A-E6A2-CF1687342BF6}"/>
              </a:ext>
            </a:extLst>
          </p:cNvPr>
          <p:cNvSpPr txBox="1"/>
          <p:nvPr/>
        </p:nvSpPr>
        <p:spPr>
          <a:xfrm>
            <a:off x="5224318" y="2592222"/>
            <a:ext cx="3233882" cy="2885405"/>
          </a:xfrm>
          <a:prstGeom prst="rect">
            <a:avLst/>
          </a:prstGeom>
          <a:noFill/>
        </p:spPr>
        <p:txBody>
          <a:bodyPr wrap="square" rtlCol="0">
            <a:spAutoFit/>
          </a:bodyPr>
          <a:lstStyle/>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City, County</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Age</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Gender</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Marital Status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Income</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Net Worth</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Presence of Children, Ages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Behavioral Interests</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Ethnicity</a:t>
            </a:r>
          </a:p>
          <a:p>
            <a:pPr marL="557213" lvl="1" indent="-171450" defTabSz="685800">
              <a:lnSpc>
                <a:spcPct val="90000"/>
              </a:lnSpc>
              <a:spcAft>
                <a:spcPts val="450"/>
              </a:spcAft>
              <a:buFont typeface="Arial" panose="020B0604020202020204" pitchFamily="34" charset="0"/>
              <a:buChar char="•"/>
            </a:pPr>
            <a:r>
              <a:rPr lang="en-US" sz="1600" dirty="0">
                <a:latin typeface="Arial" panose="020B0604020202020204" pitchFamily="34" charset="0"/>
                <a:ea typeface="Helvetica Neue" panose="02000503000000020004" pitchFamily="2" charset="0"/>
                <a:cs typeface="Arial" panose="020B0604020202020204" pitchFamily="34" charset="0"/>
              </a:rPr>
              <a:t>Primary Language</a:t>
            </a:r>
          </a:p>
        </p:txBody>
      </p:sp>
      <p:sp>
        <p:nvSpPr>
          <p:cNvPr id="11" name="TextBox 10">
            <a:extLst>
              <a:ext uri="{FF2B5EF4-FFF2-40B4-BE49-F238E27FC236}">
                <a16:creationId xmlns:a16="http://schemas.microsoft.com/office/drawing/2014/main" id="{A3345345-41AD-2E14-1759-A3DC94ADC92C}"/>
              </a:ext>
            </a:extLst>
          </p:cNvPr>
          <p:cNvSpPr txBox="1"/>
          <p:nvPr/>
        </p:nvSpPr>
        <p:spPr>
          <a:xfrm>
            <a:off x="4930333" y="1778464"/>
            <a:ext cx="3904526" cy="590931"/>
          </a:xfrm>
          <a:prstGeom prst="rect">
            <a:avLst/>
          </a:prstGeom>
          <a:noFill/>
        </p:spPr>
        <p:txBody>
          <a:bodyPr wrap="square">
            <a:spAutoFit/>
          </a:bodyPr>
          <a:lstStyle/>
          <a:p>
            <a:pPr marL="42863" algn="ctr" defTabSz="685800">
              <a:lnSpc>
                <a:spcPct val="90000"/>
              </a:lnSpc>
              <a:spcAft>
                <a:spcPts val="450"/>
              </a:spcAft>
            </a:pPr>
            <a:r>
              <a:rPr lang="en-US" sz="1800" dirty="0">
                <a:latin typeface="Arial" panose="020B0604020202020204" pitchFamily="34" charset="0"/>
                <a:ea typeface="Helvetica Neue" panose="02000503000000020004" pitchFamily="2" charset="0"/>
                <a:cs typeface="Arial" panose="020B0604020202020204" pitchFamily="34" charset="0"/>
              </a:rPr>
              <a:t>300 Key Demographics and Psychographic Data Variables</a:t>
            </a:r>
          </a:p>
        </p:txBody>
      </p:sp>
    </p:spTree>
    <p:extLst>
      <p:ext uri="{BB962C8B-B14F-4D97-AF65-F5344CB8AC3E}">
        <p14:creationId xmlns:p14="http://schemas.microsoft.com/office/powerpoint/2010/main" val="2648219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3FF71-4DCE-3639-52C2-1D332D818D3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34C33EA-0ACE-B29A-77C8-FD3B02496DC9}"/>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403DCC8-23B7-9A52-8D78-A51119CD40AE}"/>
              </a:ext>
            </a:extLst>
          </p:cNvPr>
          <p:cNvSpPr/>
          <p:nvPr/>
        </p:nvSpPr>
        <p:spPr>
          <a:xfrm>
            <a:off x="1238459" y="1257364"/>
            <a:ext cx="7772400" cy="5032147"/>
          </a:xfrm>
          <a:prstGeom prst="rect">
            <a:avLst/>
          </a:prstGeom>
        </p:spPr>
        <p:txBody>
          <a:bodyPr wrap="square">
            <a:spAutoFit/>
          </a:bodyPr>
          <a:lstStyle/>
          <a:p>
            <a:pPr fontAlgn="base">
              <a:spcBef>
                <a:spcPts val="600"/>
              </a:spcBef>
            </a:pPr>
            <a:r>
              <a:rPr lang="en-US" sz="2400" b="1" dirty="0">
                <a:solidFill>
                  <a:srgbClr val="8F9107"/>
                </a:solidFill>
                <a:latin typeface="Arial" panose="020B0604020202020204" pitchFamily="34" charset="0"/>
                <a:cs typeface="Arial" panose="020B0604020202020204" pitchFamily="34" charset="0"/>
              </a:rPr>
              <a:t>Where’s The Opportunity?</a:t>
            </a:r>
            <a:endParaRPr lang="en-US" sz="2200" dirty="0">
              <a:solidFill>
                <a:srgbClr val="8F9107"/>
              </a:solidFill>
              <a:latin typeface="Arial" panose="020B0604020202020204" pitchFamily="34" charset="0"/>
              <a:cs typeface="Arial" panose="020B0604020202020204" pitchFamily="34" charset="0"/>
            </a:endParaRP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Visitor Center Walk-Ups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Online Info requests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Inbound Phone Calls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Lodging Partner Inquiries, Reservations, Stay Data</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Dining/Retail/Attraction Partners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Sports Tourism Inquiries &amp; Visitors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Events, Festivals, Concerts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Marketing Campaign Responders</a:t>
            </a:r>
          </a:p>
          <a:p>
            <a:pPr marL="742950" lvl="1"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Opens/clicks/views/likes/comments</a:t>
            </a:r>
          </a:p>
          <a:p>
            <a:pPr marL="742950" lvl="1"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Influencers</a:t>
            </a:r>
          </a:p>
          <a:p>
            <a:pPr marL="742950" lvl="1"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SMS/text</a:t>
            </a:r>
            <a:endParaRPr lang="en-US" sz="2200" dirty="0">
              <a:solidFill>
                <a:srgbClr val="8F9107"/>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1FB268D-70E6-FF28-8E34-0057B13A1636}"/>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17</a:t>
            </a:fld>
            <a:endParaRPr lang="en-US"/>
          </a:p>
        </p:txBody>
      </p:sp>
      <p:sp>
        <p:nvSpPr>
          <p:cNvPr id="5" name="Title 4">
            <a:extLst>
              <a:ext uri="{FF2B5EF4-FFF2-40B4-BE49-F238E27FC236}">
                <a16:creationId xmlns:a16="http://schemas.microsoft.com/office/drawing/2014/main" id="{01BC4463-DE88-7D53-7C08-6818CD07673C}"/>
              </a:ext>
            </a:extLst>
          </p:cNvPr>
          <p:cNvSpPr>
            <a:spLocks noGrp="1"/>
          </p:cNvSpPr>
          <p:nvPr>
            <p:ph type="title"/>
          </p:nvPr>
        </p:nvSpPr>
        <p:spPr/>
        <p:txBody>
          <a:bodyPr>
            <a:normAutofit/>
          </a:bodyPr>
          <a:lstStyle/>
          <a:p>
            <a:r>
              <a:rPr lang="en-US" dirty="0"/>
              <a:t>Building A Data Foundation</a:t>
            </a:r>
          </a:p>
        </p:txBody>
      </p:sp>
    </p:spTree>
    <p:extLst>
      <p:ext uri="{BB962C8B-B14F-4D97-AF65-F5344CB8AC3E}">
        <p14:creationId xmlns:p14="http://schemas.microsoft.com/office/powerpoint/2010/main" val="28983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5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nodeType="afterEffect">
                                  <p:stCondLst>
                                    <p:cond delay="150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par>
                          <p:cTn id="25" fill="hold">
                            <p:stCondLst>
                              <p:cond delay="9000"/>
                            </p:stCondLst>
                            <p:childTnLst>
                              <p:par>
                                <p:cTn id="26" presetID="1" presetClass="entr" presetSubtype="0" fill="hold" nodeType="afterEffect">
                                  <p:stCondLst>
                                    <p:cond delay="150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par>
                          <p:cTn id="28" fill="hold">
                            <p:stCondLst>
                              <p:cond delay="10500"/>
                            </p:stCondLst>
                            <p:childTnLst>
                              <p:par>
                                <p:cTn id="29" presetID="1" presetClass="entr" presetSubtype="0" fill="hold" nodeType="afterEffect">
                                  <p:stCondLst>
                                    <p:cond delay="150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par>
                          <p:cTn id="31" fill="hold">
                            <p:stCondLst>
                              <p:cond delay="12000"/>
                            </p:stCondLst>
                            <p:childTnLst>
                              <p:par>
                                <p:cTn id="32" presetID="1" presetClass="entr" presetSubtype="0" fill="hold" nodeType="afterEffect">
                                  <p:stCondLst>
                                    <p:cond delay="150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par>
                          <p:cTn id="34" fill="hold">
                            <p:stCondLst>
                              <p:cond delay="13500"/>
                            </p:stCondLst>
                            <p:childTnLst>
                              <p:par>
                                <p:cTn id="35" presetID="1" presetClass="entr" presetSubtype="0" fill="hold" nodeType="afterEffect">
                                  <p:stCondLst>
                                    <p:cond delay="150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976F-5F23-1FC7-CF21-46C8C19908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F1A043B-4070-E828-C41D-EF355223D711}"/>
              </a:ext>
            </a:extLst>
          </p:cNvPr>
          <p:cNvSpPr>
            <a:spLocks noGrp="1"/>
          </p:cNvSpPr>
          <p:nvPr>
            <p:ph type="title"/>
          </p:nvPr>
        </p:nvSpPr>
        <p:spPr/>
        <p:txBody>
          <a:bodyPr>
            <a:normAutofit/>
          </a:bodyPr>
          <a:lstStyle/>
          <a:p>
            <a:r>
              <a:rPr lang="en-US" dirty="0"/>
              <a:t>Building A Foundation</a:t>
            </a:r>
          </a:p>
        </p:txBody>
      </p:sp>
      <p:sp>
        <p:nvSpPr>
          <p:cNvPr id="6" name="Title 1">
            <a:extLst>
              <a:ext uri="{FF2B5EF4-FFF2-40B4-BE49-F238E27FC236}">
                <a16:creationId xmlns:a16="http://schemas.microsoft.com/office/drawing/2014/main" id="{1E01714C-7B59-9CB6-9668-F07E59FE6D9E}"/>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10953A1-6B4F-575E-6255-01C68A33A468}"/>
              </a:ext>
            </a:extLst>
          </p:cNvPr>
          <p:cNvSpPr/>
          <p:nvPr/>
        </p:nvSpPr>
        <p:spPr>
          <a:xfrm>
            <a:off x="838200" y="1408113"/>
            <a:ext cx="7239000" cy="4493538"/>
          </a:xfrm>
          <a:prstGeom prst="rect">
            <a:avLst/>
          </a:prstGeom>
        </p:spPr>
        <p:txBody>
          <a:bodyPr wrap="square">
            <a:spAutoFit/>
          </a:bodyPr>
          <a:lstStyle/>
          <a:p>
            <a:pPr fontAlgn="base">
              <a:spcBef>
                <a:spcPts val="600"/>
              </a:spcBef>
            </a:pPr>
            <a:r>
              <a:rPr lang="en-US" sz="2400" b="1" dirty="0">
                <a:solidFill>
                  <a:srgbClr val="8F9107"/>
                </a:solidFill>
                <a:latin typeface="Arial" panose="020B0604020202020204" pitchFamily="34" charset="0"/>
                <a:cs typeface="Arial" panose="020B0604020202020204" pitchFamily="34" charset="0"/>
              </a:rPr>
              <a:t>Gather Audience Insights</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Who is coming to your website and visiting in-person?</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How often?</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What kind of behavior are they demonstrating?</a:t>
            </a:r>
          </a:p>
          <a:p>
            <a:pPr fontAlgn="base">
              <a:spcBef>
                <a:spcPts val="600"/>
              </a:spcBef>
            </a:pPr>
            <a:endParaRPr lang="en-US" sz="2200" dirty="0">
              <a:latin typeface="Arial" panose="020B0604020202020204" pitchFamily="34" charset="0"/>
              <a:cs typeface="Arial" panose="020B0604020202020204" pitchFamily="34" charset="0"/>
            </a:endParaRPr>
          </a:p>
          <a:p>
            <a:pPr fontAlgn="base">
              <a:spcBef>
                <a:spcPts val="600"/>
              </a:spcBef>
            </a:pPr>
            <a:r>
              <a:rPr lang="en-US" sz="2400" b="1" dirty="0">
                <a:solidFill>
                  <a:srgbClr val="8F9107"/>
                </a:solidFill>
                <a:latin typeface="Arial" panose="020B0604020202020204" pitchFamily="34" charset="0"/>
                <a:cs typeface="Arial" panose="020B0604020202020204" pitchFamily="34" charset="0"/>
              </a:rPr>
              <a:t>Collect and Monetize Audience Data</a:t>
            </a:r>
            <a:endParaRPr lang="en-US" sz="2400" dirty="0">
              <a:solidFill>
                <a:srgbClr val="8F9107"/>
              </a:solidFill>
              <a:latin typeface="Arial" panose="020B0604020202020204" pitchFamily="34" charset="0"/>
              <a:cs typeface="Arial" panose="020B0604020202020204" pitchFamily="34" charset="0"/>
            </a:endParaRP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What visitor and inquirer data have you collected over the past 5+ years? </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What do you HAVE and what do you </a:t>
            </a:r>
            <a:r>
              <a:rPr lang="en-US" sz="2200" u="sng" dirty="0">
                <a:latin typeface="Arial" panose="020B0604020202020204" pitchFamily="34" charset="0"/>
                <a:cs typeface="Arial" panose="020B0604020202020204" pitchFamily="34" charset="0"/>
              </a:rPr>
              <a:t>NOT HAVE</a:t>
            </a:r>
            <a:r>
              <a:rPr lang="en-US" sz="2200" dirty="0">
                <a:latin typeface="Arial" panose="020B0604020202020204" pitchFamily="34" charset="0"/>
                <a:cs typeface="Arial" panose="020B0604020202020204" pitchFamily="34" charset="0"/>
              </a:rPr>
              <a:t>? </a:t>
            </a:r>
          </a:p>
          <a:p>
            <a:pPr marL="285750" indent="-285750" fontAlgn="base">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How can you use that data to improve your marketing effectiveness and increase engagement?</a:t>
            </a:r>
          </a:p>
        </p:txBody>
      </p:sp>
      <p:sp>
        <p:nvSpPr>
          <p:cNvPr id="3" name="Slide Number Placeholder 2">
            <a:extLst>
              <a:ext uri="{FF2B5EF4-FFF2-40B4-BE49-F238E27FC236}">
                <a16:creationId xmlns:a16="http://schemas.microsoft.com/office/drawing/2014/main" id="{BD599529-3E7B-651E-3DE1-1663DB8AE026}"/>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18</a:t>
            </a:fld>
            <a:endParaRPr lang="en-US"/>
          </a:p>
        </p:txBody>
      </p:sp>
    </p:spTree>
    <p:extLst>
      <p:ext uri="{BB962C8B-B14F-4D97-AF65-F5344CB8AC3E}">
        <p14:creationId xmlns:p14="http://schemas.microsoft.com/office/powerpoint/2010/main" val="189541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nodeType="afterEffect">
                                  <p:stCondLst>
                                    <p:cond delay="2500"/>
                                  </p:stCondLst>
                                  <p:childTnLst>
                                    <p:set>
                                      <p:cBhvr>
                                        <p:cTn id="9" dur="1" fill="hold">
                                          <p:stCondLst>
                                            <p:cond delay="0"/>
                                          </p:stCondLst>
                                        </p:cTn>
                                        <p:tgtEl>
                                          <p:spTgt spid="2">
                                            <p:txEl>
                                              <p:pRg st="6" end="6"/>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250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par>
                          <p:cTn id="13" fill="hold">
                            <p:stCondLst>
                              <p:cond delay="7500"/>
                            </p:stCondLst>
                            <p:childTnLst>
                              <p:par>
                                <p:cTn id="14" presetID="1" presetClass="entr" presetSubtype="0" fill="hold" nodeType="afterEffect">
                                  <p:stCondLst>
                                    <p:cond delay="2500"/>
                                  </p:stCondLst>
                                  <p:childTnLst>
                                    <p:set>
                                      <p:cBhvr>
                                        <p:cTn id="1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9587F-1FE3-57E0-B9C7-FC005B50E97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36F4363-2E02-0141-C53D-133A51B5E5D0}"/>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7C9B370-6220-619E-073B-EB2AC365EA99}"/>
              </a:ext>
            </a:extLst>
          </p:cNvPr>
          <p:cNvSpPr/>
          <p:nvPr/>
        </p:nvSpPr>
        <p:spPr>
          <a:xfrm>
            <a:off x="838200" y="1042784"/>
            <a:ext cx="7924800" cy="5078313"/>
          </a:xfrm>
          <a:prstGeom prst="rect">
            <a:avLst/>
          </a:prstGeom>
        </p:spPr>
        <p:txBody>
          <a:bodyPr wrap="square" lIns="91440" tIns="45720" rIns="91440" bIns="45720" anchor="t">
            <a:spAutoFit/>
          </a:bodyPr>
          <a:lstStyle/>
          <a:p>
            <a:pPr fontAlgn="base"/>
            <a:r>
              <a:rPr lang="en-US" sz="2400" b="1" dirty="0">
                <a:solidFill>
                  <a:srgbClr val="8F9107"/>
                </a:solidFill>
                <a:latin typeface="Arial" panose="020B0604020202020204" pitchFamily="34" charset="0"/>
                <a:cs typeface="Arial" panose="020B0604020202020204" pitchFamily="34" charset="0"/>
              </a:rPr>
              <a:t>What Channels Are You Using &amp; Measuring?</a:t>
            </a:r>
          </a:p>
          <a:p>
            <a:pPr fontAlgn="base">
              <a:spcBef>
                <a:spcPts val="600"/>
              </a:spcBef>
            </a:pPr>
            <a:r>
              <a:rPr lang="en-US" sz="2000" dirty="0">
                <a:latin typeface="Arial" panose="020B0604020202020204" pitchFamily="34" charset="0"/>
                <a:cs typeface="Arial" panose="020B0604020202020204" pitchFamily="34" charset="0"/>
              </a:rPr>
              <a:t>Managing advertisements across channels:</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Search (SEO/SEM)</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Display</a:t>
            </a:r>
          </a:p>
          <a:p>
            <a:pPr marL="742950" lvl="1" indent="-285750" fontAlgn="base">
              <a:spcBef>
                <a:spcPts val="600"/>
              </a:spcBef>
              <a:buFont typeface="Arial" panose="020B0604020202020204" pitchFamily="34" charset="0"/>
              <a:buChar char="•"/>
            </a:pPr>
            <a:r>
              <a:rPr lang="en-US" sz="2000" dirty="0">
                <a:latin typeface="Arial"/>
                <a:cs typeface="Arial"/>
              </a:rPr>
              <a:t>Video/CTV/OOH</a:t>
            </a:r>
            <a:endParaRPr lang="en-US" sz="2000" dirty="0">
              <a:latin typeface="Arial" panose="020B0604020202020204" pitchFamily="34" charset="0"/>
              <a:cs typeface="Arial" panose="020B0604020202020204" pitchFamily="34" charset="0"/>
            </a:endParaRP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Mobile/SMS/Text</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Email</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Social (Facebook, Instagram, TikTok)</a:t>
            </a:r>
          </a:p>
          <a:p>
            <a:pPr marL="742950" lvl="1" indent="-285750" fontAlgn="base">
              <a:spcBef>
                <a:spcPts val="600"/>
              </a:spcBef>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fontAlgn="base">
              <a:spcBef>
                <a:spcPts val="600"/>
              </a:spcBef>
            </a:pPr>
            <a:r>
              <a:rPr lang="en-US" sz="2000" b="1" u="sng" dirty="0">
                <a:latin typeface="Arial" panose="020B0604020202020204" pitchFamily="34" charset="0"/>
                <a:cs typeface="Arial" panose="020B0604020202020204" pitchFamily="34" charset="0"/>
              </a:rPr>
              <a:t>You should be demanding hard data on the ads you deploy</a:t>
            </a:r>
            <a:r>
              <a:rPr lang="en-US" sz="2000" u="sng" dirty="0">
                <a:latin typeface="Arial" panose="020B0604020202020204" pitchFamily="34" charset="0"/>
                <a:cs typeface="Arial" panose="020B0604020202020204" pitchFamily="34" charset="0"/>
              </a:rPr>
              <a:t>! </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Which ads/channels generate the highest yield?</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Which type of ad/channel is most successful?</a:t>
            </a:r>
          </a:p>
          <a:p>
            <a:pPr marL="742950" lvl="1" indent="-285750" fontAlgn="base">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Which channel partners allow you to monetize your data best?</a:t>
            </a:r>
          </a:p>
        </p:txBody>
      </p:sp>
      <p:sp>
        <p:nvSpPr>
          <p:cNvPr id="2" name="Slide Number Placeholder 1">
            <a:extLst>
              <a:ext uri="{FF2B5EF4-FFF2-40B4-BE49-F238E27FC236}">
                <a16:creationId xmlns:a16="http://schemas.microsoft.com/office/drawing/2014/main" id="{3825B099-6D0D-1FBB-5BD0-97C462343342}"/>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19</a:t>
            </a:fld>
            <a:endParaRPr lang="en-US"/>
          </a:p>
        </p:txBody>
      </p:sp>
      <p:sp>
        <p:nvSpPr>
          <p:cNvPr id="5" name="Title 4">
            <a:extLst>
              <a:ext uri="{FF2B5EF4-FFF2-40B4-BE49-F238E27FC236}">
                <a16:creationId xmlns:a16="http://schemas.microsoft.com/office/drawing/2014/main" id="{3F09F8A7-3E6E-7864-8A60-311DF5979C5A}"/>
              </a:ext>
            </a:extLst>
          </p:cNvPr>
          <p:cNvSpPr>
            <a:spLocks noGrp="1"/>
          </p:cNvSpPr>
          <p:nvPr>
            <p:ph type="title"/>
          </p:nvPr>
        </p:nvSpPr>
        <p:spPr/>
        <p:txBody>
          <a:bodyPr>
            <a:normAutofit/>
          </a:bodyPr>
          <a:lstStyle/>
          <a:p>
            <a:r>
              <a:rPr lang="en-US" dirty="0"/>
              <a:t>Building A Foundation</a:t>
            </a:r>
          </a:p>
        </p:txBody>
      </p:sp>
    </p:spTree>
    <p:extLst>
      <p:ext uri="{BB962C8B-B14F-4D97-AF65-F5344CB8AC3E}">
        <p14:creationId xmlns:p14="http://schemas.microsoft.com/office/powerpoint/2010/main" val="127290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dissolve">
                                      <p:cBhvr>
                                        <p:cTn id="7" dur="500"/>
                                        <p:tgtEl>
                                          <p:spTgt spid="3">
                                            <p:txEl>
                                              <p:pRg st="9" end="9"/>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dissolve">
                                      <p:cBhvr>
                                        <p:cTn id="10" dur="500"/>
                                        <p:tgtEl>
                                          <p:spTgt spid="3">
                                            <p:txEl>
                                              <p:pRg st="10" end="1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dissolve">
                                      <p:cBhvr>
                                        <p:cTn id="13" dur="500"/>
                                        <p:tgtEl>
                                          <p:spTgt spid="3">
                                            <p:txEl>
                                              <p:pRg st="11" end="1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12" end="12"/>
                                            </p:txEl>
                                          </p:spTgt>
                                        </p:tgtEl>
                                        <p:attrNameLst>
                                          <p:attrName>style.visibility</p:attrName>
                                        </p:attrNameLst>
                                      </p:cBhvr>
                                      <p:to>
                                        <p:strVal val="visible"/>
                                      </p:to>
                                    </p:set>
                                    <p:animEffect transition="in" filter="dissolve">
                                      <p:cBhvr>
                                        <p:cTn id="1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B0327B-B727-B14E-97F4-1BE473148477}"/>
              </a:ext>
            </a:extLst>
          </p:cNvPr>
          <p:cNvSpPr txBox="1">
            <a:spLocks/>
          </p:cNvSpPr>
          <p:nvPr/>
        </p:nvSpPr>
        <p:spPr>
          <a:xfrm>
            <a:off x="87630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8AD8521-E06D-D91A-F028-03F5B40E8DA1}"/>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a:t>
            </a:fld>
            <a:endParaRPr lang="en-US"/>
          </a:p>
        </p:txBody>
      </p:sp>
      <p:sp>
        <p:nvSpPr>
          <p:cNvPr id="11" name="Title 10">
            <a:extLst>
              <a:ext uri="{FF2B5EF4-FFF2-40B4-BE49-F238E27FC236}">
                <a16:creationId xmlns:a16="http://schemas.microsoft.com/office/drawing/2014/main" id="{E6DC7E31-5636-BBAC-5432-94652DB36744}"/>
              </a:ext>
            </a:extLst>
          </p:cNvPr>
          <p:cNvSpPr>
            <a:spLocks noGrp="1"/>
          </p:cNvSpPr>
          <p:nvPr>
            <p:ph type="title"/>
          </p:nvPr>
        </p:nvSpPr>
        <p:spPr/>
        <p:txBody>
          <a:bodyPr>
            <a:normAutofit/>
          </a:bodyPr>
          <a:lstStyle/>
          <a:p>
            <a:r>
              <a:rPr lang="en-US" sz="3000" dirty="0"/>
              <a:t>Data … A Foundation For Marketing Success</a:t>
            </a:r>
          </a:p>
        </p:txBody>
      </p:sp>
      <p:pic>
        <p:nvPicPr>
          <p:cNvPr id="2050" name="Picture 2" descr="What Is Data Driven Marketing? Exploring Key Benefits and Strategies | Alore">
            <a:extLst>
              <a:ext uri="{FF2B5EF4-FFF2-40B4-BE49-F238E27FC236}">
                <a16:creationId xmlns:a16="http://schemas.microsoft.com/office/drawing/2014/main" id="{42254DA8-DD69-1147-2687-C0D4E9F63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46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AA380-65A9-AF87-34B0-F7F1DDD7888D}"/>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A1F727EB-B1A5-6736-B5D4-7DA4864E8EAB}"/>
              </a:ext>
            </a:extLst>
          </p:cNvPr>
          <p:cNvPicPr>
            <a:picLocks noChangeAspect="1" noChangeArrowheads="1"/>
          </p:cNvPicPr>
          <p:nvPr/>
        </p:nvPicPr>
        <p:blipFill>
          <a:blip r:embed="rId3">
            <a:alphaModFix amt="84000"/>
            <a:extLst>
              <a:ext uri="{BEBA8EAE-BF5A-486C-A8C5-ECC9F3942E4B}">
                <a14:imgProps xmlns:a14="http://schemas.microsoft.com/office/drawing/2010/main">
                  <a14:imgLayer r:embed="rId4">
                    <a14:imgEffect>
                      <a14:backgroundRemoval t="10000" b="90000" l="10000" r="90000"/>
                    </a14:imgEffect>
                    <a14:imgEffect>
                      <a14:colorTemperature colorTemp="6607"/>
                    </a14:imgEffect>
                    <a14:imgEffect>
                      <a14:saturation sat="102000"/>
                    </a14:imgEffect>
                  </a14:imgLayer>
                </a14:imgProps>
              </a:ext>
              <a:ext uri="{28A0092B-C50C-407E-A947-70E740481C1C}">
                <a14:useLocalDpi xmlns:a14="http://schemas.microsoft.com/office/drawing/2010/main" val="0"/>
              </a:ext>
            </a:extLst>
          </a:blip>
          <a:srcRect/>
          <a:stretch>
            <a:fillRect/>
          </a:stretch>
        </p:blipFill>
        <p:spPr bwMode="auto">
          <a:xfrm>
            <a:off x="990600" y="2057400"/>
            <a:ext cx="4189201" cy="2794094"/>
          </a:xfrm>
          <a:prstGeom prst="rect">
            <a:avLst/>
          </a:prstGeom>
          <a:noFill/>
          <a:effectLst>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E3E404-7471-72A3-0A74-2817B4EB5984}"/>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BE48BA8-7F8A-4EB9-A7AE-945AD30FA43B}"/>
              </a:ext>
            </a:extLst>
          </p:cNvPr>
          <p:cNvSpPr>
            <a:spLocks noGrp="1"/>
          </p:cNvSpPr>
          <p:nvPr>
            <p:ph type="title"/>
          </p:nvPr>
        </p:nvSpPr>
        <p:spPr/>
        <p:txBody>
          <a:bodyPr>
            <a:normAutofit/>
          </a:bodyPr>
          <a:lstStyle/>
          <a:p>
            <a:r>
              <a:rPr lang="en-US" dirty="0"/>
              <a:t>Building A Foundation</a:t>
            </a:r>
          </a:p>
        </p:txBody>
      </p:sp>
      <p:pic>
        <p:nvPicPr>
          <p:cNvPr id="7" name="Graphic 6" descr="Database with solid fill">
            <a:extLst>
              <a:ext uri="{FF2B5EF4-FFF2-40B4-BE49-F238E27FC236}">
                <a16:creationId xmlns:a16="http://schemas.microsoft.com/office/drawing/2014/main" id="{966C445F-FFC9-A528-D58C-D020997F96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400" y="2338857"/>
            <a:ext cx="2209800" cy="2209800"/>
          </a:xfrm>
          <a:prstGeom prst="rect">
            <a:avLst/>
          </a:prstGeom>
        </p:spPr>
      </p:pic>
      <p:sp>
        <p:nvSpPr>
          <p:cNvPr id="2" name="TextBox 1">
            <a:extLst>
              <a:ext uri="{FF2B5EF4-FFF2-40B4-BE49-F238E27FC236}">
                <a16:creationId xmlns:a16="http://schemas.microsoft.com/office/drawing/2014/main" id="{B8C3E5CE-B900-FECC-55A3-8341CED4853F}"/>
              </a:ext>
            </a:extLst>
          </p:cNvPr>
          <p:cNvSpPr txBox="1"/>
          <p:nvPr/>
        </p:nvSpPr>
        <p:spPr>
          <a:xfrm>
            <a:off x="1525125" y="5218205"/>
            <a:ext cx="3120150" cy="584775"/>
          </a:xfrm>
          <a:prstGeom prst="rect">
            <a:avLst/>
          </a:prstGeom>
          <a:noFill/>
        </p:spPr>
        <p:txBody>
          <a:bodyPr wrap="none" rtlCol="0">
            <a:spAutoFit/>
          </a:bodyPr>
          <a:lstStyle/>
          <a:p>
            <a:r>
              <a:rPr lang="en-US" sz="3200" dirty="0"/>
              <a:t>“Digital Shoebox”</a:t>
            </a:r>
          </a:p>
        </p:txBody>
      </p:sp>
      <p:sp>
        <p:nvSpPr>
          <p:cNvPr id="3" name="TextBox 2">
            <a:extLst>
              <a:ext uri="{FF2B5EF4-FFF2-40B4-BE49-F238E27FC236}">
                <a16:creationId xmlns:a16="http://schemas.microsoft.com/office/drawing/2014/main" id="{9090B66B-EBA4-CAC4-F094-4A91D19517BB}"/>
              </a:ext>
            </a:extLst>
          </p:cNvPr>
          <p:cNvSpPr txBox="1"/>
          <p:nvPr/>
        </p:nvSpPr>
        <p:spPr>
          <a:xfrm>
            <a:off x="6102223" y="5218205"/>
            <a:ext cx="978153" cy="584775"/>
          </a:xfrm>
          <a:prstGeom prst="rect">
            <a:avLst/>
          </a:prstGeom>
          <a:noFill/>
        </p:spPr>
        <p:txBody>
          <a:bodyPr wrap="none" rtlCol="0">
            <a:spAutoFit/>
          </a:bodyPr>
          <a:lstStyle/>
          <a:p>
            <a:r>
              <a:rPr lang="en-US" sz="3200" dirty="0"/>
              <a:t>CRM</a:t>
            </a:r>
          </a:p>
        </p:txBody>
      </p:sp>
    </p:spTree>
    <p:extLst>
      <p:ext uri="{BB962C8B-B14F-4D97-AF65-F5344CB8AC3E}">
        <p14:creationId xmlns:p14="http://schemas.microsoft.com/office/powerpoint/2010/main" val="115559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DB2D2-B570-9301-3B35-4646A56C451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DA6A1B-6299-EA11-B0CB-F19E67CDAF1D}"/>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21</a:t>
            </a:fld>
            <a:endParaRPr lang="en-US"/>
          </a:p>
        </p:txBody>
      </p:sp>
      <p:sp>
        <p:nvSpPr>
          <p:cNvPr id="7" name="Title 6">
            <a:extLst>
              <a:ext uri="{FF2B5EF4-FFF2-40B4-BE49-F238E27FC236}">
                <a16:creationId xmlns:a16="http://schemas.microsoft.com/office/drawing/2014/main" id="{D733BEB3-25D8-68C2-7112-D15EB90260D2}"/>
              </a:ext>
            </a:extLst>
          </p:cNvPr>
          <p:cNvSpPr>
            <a:spLocks noGrp="1"/>
          </p:cNvSpPr>
          <p:nvPr>
            <p:ph type="title"/>
          </p:nvPr>
        </p:nvSpPr>
        <p:spPr/>
        <p:txBody>
          <a:bodyPr/>
          <a:lstStyle/>
          <a:p>
            <a:r>
              <a:rPr lang="en-US" dirty="0"/>
              <a:t>Data Insights In Use</a:t>
            </a:r>
          </a:p>
        </p:txBody>
      </p:sp>
      <p:pic>
        <p:nvPicPr>
          <p:cNvPr id="6" name="Picture 2">
            <a:extLst>
              <a:ext uri="{FF2B5EF4-FFF2-40B4-BE49-F238E27FC236}">
                <a16:creationId xmlns:a16="http://schemas.microsoft.com/office/drawing/2014/main" id="{80E0C035-82B4-8E73-96C9-7A732B55DC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895"/>
          <a:stretch/>
        </p:blipFill>
        <p:spPr bwMode="auto">
          <a:xfrm>
            <a:off x="1790700" y="1027907"/>
            <a:ext cx="5562600" cy="56395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28186"/>
      </p:ext>
    </p:extLst>
  </p:cSld>
  <p:clrMapOvr>
    <a:masterClrMapping/>
  </p:clrMapOvr>
  <p:transition spd="slow" advTm="1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C6DA2-684B-A577-1895-05C8F4A0DB2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04402D9-A51E-0424-7A2F-432B20319453}"/>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22</a:t>
            </a:fld>
            <a:endParaRPr lang="en-US"/>
          </a:p>
        </p:txBody>
      </p:sp>
      <p:sp>
        <p:nvSpPr>
          <p:cNvPr id="14" name="Title 13">
            <a:extLst>
              <a:ext uri="{FF2B5EF4-FFF2-40B4-BE49-F238E27FC236}">
                <a16:creationId xmlns:a16="http://schemas.microsoft.com/office/drawing/2014/main" id="{57BEAA4A-2505-D742-D719-04E61D534352}"/>
              </a:ext>
            </a:extLst>
          </p:cNvPr>
          <p:cNvSpPr>
            <a:spLocks noGrp="1"/>
          </p:cNvSpPr>
          <p:nvPr>
            <p:ph type="title"/>
          </p:nvPr>
        </p:nvSpPr>
        <p:spPr/>
        <p:txBody>
          <a:bodyPr/>
          <a:lstStyle/>
          <a:p>
            <a:r>
              <a:rPr lang="en-US" dirty="0"/>
              <a:t>The Ritz Carlton</a:t>
            </a:r>
          </a:p>
        </p:txBody>
      </p:sp>
      <p:sp>
        <p:nvSpPr>
          <p:cNvPr id="3" name="Rectangle: Rounded Corners 5">
            <a:extLst>
              <a:ext uri="{FF2B5EF4-FFF2-40B4-BE49-F238E27FC236}">
                <a16:creationId xmlns:a16="http://schemas.microsoft.com/office/drawing/2014/main" id="{CA93D554-A814-A9F7-1EC9-27842587FA4C}"/>
              </a:ext>
            </a:extLst>
          </p:cNvPr>
          <p:cNvSpPr/>
          <p:nvPr/>
        </p:nvSpPr>
        <p:spPr>
          <a:xfrm>
            <a:off x="685800" y="1806544"/>
            <a:ext cx="7924800" cy="522596"/>
          </a:xfrm>
          <a:prstGeom prst="roundRect">
            <a:avLst/>
          </a:prstGeom>
          <a:solidFill>
            <a:srgbClr val="ADBF54">
              <a:alpha val="48898"/>
            </a:srgbClr>
          </a:solidFill>
          <a:ln/>
          <a:effectLst/>
        </p:spPr>
        <p:style>
          <a:lnRef idx="0">
            <a:schemeClr val="accent1"/>
          </a:lnRef>
          <a:fillRef idx="3">
            <a:schemeClr val="accent1"/>
          </a:fillRef>
          <a:effectRef idx="3">
            <a:schemeClr val="accent1"/>
          </a:effectRef>
          <a:fontRef idx="minor">
            <a:schemeClr val="lt1"/>
          </a:fontRef>
        </p:style>
        <p:txBody>
          <a:bodyPr lIns="82670" tIns="41335" rIns="82670" bIns="41335" rtlCol="0" anchor="ctr"/>
          <a:lstStyle/>
          <a:p>
            <a:pPr algn="ctr"/>
            <a:r>
              <a:rPr lang="en-US" sz="1700" b="1" dirty="0">
                <a:solidFill>
                  <a:schemeClr val="tx1"/>
                </a:solidFill>
                <a:latin typeface="Arial" panose="020B0604020202020204" pitchFamily="34" charset="0"/>
                <a:cs typeface="Arial" panose="020B0604020202020204" pitchFamily="34" charset="0"/>
              </a:rPr>
              <a:t>DEVELOP A CUSTOMER-CENTRIC COMMUNICATIONS PLAN</a:t>
            </a:r>
          </a:p>
        </p:txBody>
      </p:sp>
      <p:sp>
        <p:nvSpPr>
          <p:cNvPr id="5" name="Oval 4">
            <a:extLst>
              <a:ext uri="{FF2B5EF4-FFF2-40B4-BE49-F238E27FC236}">
                <a16:creationId xmlns:a16="http://schemas.microsoft.com/office/drawing/2014/main" id="{4D0D1798-9E34-A808-A8C2-6D1B6F523558}"/>
              </a:ext>
            </a:extLst>
          </p:cNvPr>
          <p:cNvSpPr/>
          <p:nvPr/>
        </p:nvSpPr>
        <p:spPr>
          <a:xfrm>
            <a:off x="4408047" y="1295400"/>
            <a:ext cx="480307" cy="470524"/>
          </a:xfrm>
          <a:prstGeom prst="ellipse">
            <a:avLst/>
          </a:prstGeom>
          <a:solidFill>
            <a:srgbClr val="ADBF54"/>
          </a:solidFill>
        </p:spPr>
        <p:style>
          <a:lnRef idx="3">
            <a:schemeClr val="lt1"/>
          </a:lnRef>
          <a:fillRef idx="1">
            <a:schemeClr val="accent4"/>
          </a:fillRef>
          <a:effectRef idx="1">
            <a:schemeClr val="accent4"/>
          </a:effectRef>
          <a:fontRef idx="minor">
            <a:schemeClr val="lt1"/>
          </a:fontRef>
        </p:style>
        <p:txBody>
          <a:bodyPr lIns="82670" tIns="41335" rIns="82670" bIns="41335" rtlCol="0" anchor="ctr"/>
          <a:lstStyle/>
          <a:p>
            <a:pPr algn="ctr"/>
            <a:r>
              <a:rPr lang="en-US" sz="2000" dirty="0">
                <a:solidFill>
                  <a:schemeClr val="tx1"/>
                </a:solidFill>
                <a:latin typeface="Arial" panose="020B0604020202020204" pitchFamily="34" charset="0"/>
                <a:cs typeface="Arial" panose="020B0604020202020204" pitchFamily="34" charset="0"/>
              </a:rPr>
              <a:t>1</a:t>
            </a:r>
          </a:p>
        </p:txBody>
      </p:sp>
      <p:sp>
        <p:nvSpPr>
          <p:cNvPr id="7" name="Rectangle: Rounded Corners 6">
            <a:extLst>
              <a:ext uri="{FF2B5EF4-FFF2-40B4-BE49-F238E27FC236}">
                <a16:creationId xmlns:a16="http://schemas.microsoft.com/office/drawing/2014/main" id="{6CF34794-87E9-CFD0-5DA6-ADF0DF0E9011}"/>
              </a:ext>
            </a:extLst>
          </p:cNvPr>
          <p:cNvSpPr/>
          <p:nvPr/>
        </p:nvSpPr>
        <p:spPr>
          <a:xfrm>
            <a:off x="685800" y="4216184"/>
            <a:ext cx="7924800" cy="522596"/>
          </a:xfrm>
          <a:prstGeom prst="roundRect">
            <a:avLst/>
          </a:prstGeom>
          <a:solidFill>
            <a:srgbClr val="ADBF54">
              <a:alpha val="48898"/>
            </a:srgbClr>
          </a:solidFill>
          <a:ln/>
          <a:effectLst/>
        </p:spPr>
        <p:style>
          <a:lnRef idx="0">
            <a:schemeClr val="accent1"/>
          </a:lnRef>
          <a:fillRef idx="3">
            <a:schemeClr val="accent1"/>
          </a:fillRef>
          <a:effectRef idx="3">
            <a:schemeClr val="accent1"/>
          </a:effectRef>
          <a:fontRef idx="minor">
            <a:schemeClr val="lt1"/>
          </a:fontRef>
        </p:style>
        <p:txBody>
          <a:bodyPr lIns="82670" tIns="41335" rIns="82670" bIns="41335" rtlCol="0" anchor="ctr"/>
          <a:lstStyle/>
          <a:p>
            <a:pPr algn="ctr"/>
            <a:r>
              <a:rPr lang="en-US" sz="1700" b="1" dirty="0">
                <a:solidFill>
                  <a:schemeClr val="tx1"/>
                </a:solidFill>
                <a:latin typeface="Arial" panose="020B0604020202020204" pitchFamily="34" charset="0"/>
                <a:cs typeface="Arial" panose="020B0604020202020204" pitchFamily="34" charset="0"/>
              </a:rPr>
              <a:t>BUILD AND ENHANCE A PROACTIVE DATA - DRIVEN CADENCE</a:t>
            </a:r>
          </a:p>
        </p:txBody>
      </p:sp>
      <p:sp>
        <p:nvSpPr>
          <p:cNvPr id="8" name="Rectangle: Rounded Corners 7">
            <a:extLst>
              <a:ext uri="{FF2B5EF4-FFF2-40B4-BE49-F238E27FC236}">
                <a16:creationId xmlns:a16="http://schemas.microsoft.com/office/drawing/2014/main" id="{819EE01B-94B5-B920-3255-07C6EF21CB2F}"/>
              </a:ext>
            </a:extLst>
          </p:cNvPr>
          <p:cNvSpPr/>
          <p:nvPr/>
        </p:nvSpPr>
        <p:spPr>
          <a:xfrm>
            <a:off x="685800" y="5421004"/>
            <a:ext cx="7924800" cy="522596"/>
          </a:xfrm>
          <a:prstGeom prst="roundRect">
            <a:avLst/>
          </a:prstGeom>
          <a:solidFill>
            <a:srgbClr val="ADBF54">
              <a:alpha val="48898"/>
            </a:srgbClr>
          </a:solidFill>
          <a:ln/>
          <a:effectLst/>
        </p:spPr>
        <p:style>
          <a:lnRef idx="0">
            <a:schemeClr val="accent1"/>
          </a:lnRef>
          <a:fillRef idx="3">
            <a:schemeClr val="accent1"/>
          </a:fillRef>
          <a:effectRef idx="3">
            <a:schemeClr val="accent1"/>
          </a:effectRef>
          <a:fontRef idx="minor">
            <a:schemeClr val="lt1"/>
          </a:fontRef>
        </p:style>
        <p:txBody>
          <a:bodyPr lIns="82670" tIns="41335" rIns="82670" bIns="41335" rtlCol="0" anchor="ctr"/>
          <a:lstStyle/>
          <a:p>
            <a:pPr algn="ctr"/>
            <a:r>
              <a:rPr lang="en-US" sz="1700" b="1" dirty="0">
                <a:solidFill>
                  <a:schemeClr val="tx1"/>
                </a:solidFill>
                <a:latin typeface="Arial" panose="020B0604020202020204" pitchFamily="34" charset="0"/>
                <a:cs typeface="Arial" panose="020B0604020202020204" pitchFamily="34" charset="0"/>
              </a:rPr>
              <a:t>IMPROVE TARGETING BY APPLYING DATA-DRIVEN MARKETING</a:t>
            </a:r>
          </a:p>
        </p:txBody>
      </p:sp>
      <p:sp>
        <p:nvSpPr>
          <p:cNvPr id="9" name="Rectangle: Rounded Corners 17">
            <a:extLst>
              <a:ext uri="{FF2B5EF4-FFF2-40B4-BE49-F238E27FC236}">
                <a16:creationId xmlns:a16="http://schemas.microsoft.com/office/drawing/2014/main" id="{DA794330-7E3A-46D9-5325-B8FDD880AB71}"/>
              </a:ext>
            </a:extLst>
          </p:cNvPr>
          <p:cNvSpPr/>
          <p:nvPr/>
        </p:nvSpPr>
        <p:spPr>
          <a:xfrm>
            <a:off x="685800" y="3011364"/>
            <a:ext cx="7924800" cy="522596"/>
          </a:xfrm>
          <a:prstGeom prst="roundRect">
            <a:avLst/>
          </a:prstGeom>
          <a:solidFill>
            <a:srgbClr val="ADBF54">
              <a:alpha val="48898"/>
            </a:srgbClr>
          </a:solidFill>
          <a:ln/>
          <a:effectLst/>
        </p:spPr>
        <p:style>
          <a:lnRef idx="0">
            <a:schemeClr val="accent1"/>
          </a:lnRef>
          <a:fillRef idx="3">
            <a:schemeClr val="accent1"/>
          </a:fillRef>
          <a:effectRef idx="3">
            <a:schemeClr val="accent1"/>
          </a:effectRef>
          <a:fontRef idx="minor">
            <a:schemeClr val="lt1"/>
          </a:fontRef>
        </p:style>
        <p:txBody>
          <a:bodyPr lIns="82670" tIns="41335" rIns="82670" bIns="41335" rtlCol="0" anchor="ctr"/>
          <a:lstStyle/>
          <a:p>
            <a:pPr algn="ctr"/>
            <a:r>
              <a:rPr lang="en-US" sz="1700" b="1" dirty="0">
                <a:solidFill>
                  <a:schemeClr val="tx1"/>
                </a:solidFill>
                <a:latin typeface="Arial" panose="020B0604020202020204" pitchFamily="34" charset="0"/>
                <a:cs typeface="Arial" panose="020B0604020202020204" pitchFamily="34" charset="0"/>
              </a:rPr>
              <a:t>USE DATA/SEGMENTATION TO CREATE RELEVANCE</a:t>
            </a:r>
          </a:p>
        </p:txBody>
      </p:sp>
      <p:sp>
        <p:nvSpPr>
          <p:cNvPr id="10" name="Oval 9">
            <a:extLst>
              <a:ext uri="{FF2B5EF4-FFF2-40B4-BE49-F238E27FC236}">
                <a16:creationId xmlns:a16="http://schemas.microsoft.com/office/drawing/2014/main" id="{F224D475-1F32-9C8E-D157-C72A3FB63E53}"/>
              </a:ext>
            </a:extLst>
          </p:cNvPr>
          <p:cNvSpPr/>
          <p:nvPr/>
        </p:nvSpPr>
        <p:spPr>
          <a:xfrm>
            <a:off x="4408047" y="4909860"/>
            <a:ext cx="480307" cy="470524"/>
          </a:xfrm>
          <a:prstGeom prst="ellipse">
            <a:avLst/>
          </a:prstGeom>
          <a:solidFill>
            <a:srgbClr val="ADBF54"/>
          </a:solidFill>
        </p:spPr>
        <p:style>
          <a:lnRef idx="3">
            <a:schemeClr val="lt1"/>
          </a:lnRef>
          <a:fillRef idx="1">
            <a:schemeClr val="accent4"/>
          </a:fillRef>
          <a:effectRef idx="1">
            <a:schemeClr val="accent4"/>
          </a:effectRef>
          <a:fontRef idx="minor">
            <a:schemeClr val="lt1"/>
          </a:fontRef>
        </p:style>
        <p:txBody>
          <a:bodyPr lIns="82670" tIns="41335" rIns="82670" bIns="41335" rtlCol="0" anchor="ctr"/>
          <a:lstStyle/>
          <a:p>
            <a:pPr algn="ctr"/>
            <a:r>
              <a:rPr lang="en-US" sz="2000" dirty="0">
                <a:solidFill>
                  <a:schemeClr val="tx1"/>
                </a:solidFill>
                <a:latin typeface="Arial" panose="020B0604020202020204" pitchFamily="34" charset="0"/>
                <a:cs typeface="Arial" panose="020B0604020202020204" pitchFamily="34" charset="0"/>
              </a:rPr>
              <a:t>4</a:t>
            </a:r>
          </a:p>
        </p:txBody>
      </p:sp>
      <p:sp>
        <p:nvSpPr>
          <p:cNvPr id="11" name="Oval 10">
            <a:extLst>
              <a:ext uri="{FF2B5EF4-FFF2-40B4-BE49-F238E27FC236}">
                <a16:creationId xmlns:a16="http://schemas.microsoft.com/office/drawing/2014/main" id="{1455B123-4EE8-33D9-4939-10DBFEF42450}"/>
              </a:ext>
            </a:extLst>
          </p:cNvPr>
          <p:cNvSpPr/>
          <p:nvPr/>
        </p:nvSpPr>
        <p:spPr>
          <a:xfrm>
            <a:off x="4408047" y="3705040"/>
            <a:ext cx="480307" cy="470524"/>
          </a:xfrm>
          <a:prstGeom prst="ellipse">
            <a:avLst/>
          </a:prstGeom>
          <a:solidFill>
            <a:srgbClr val="ADBF54"/>
          </a:solidFill>
        </p:spPr>
        <p:style>
          <a:lnRef idx="3">
            <a:schemeClr val="lt1"/>
          </a:lnRef>
          <a:fillRef idx="1">
            <a:schemeClr val="accent4"/>
          </a:fillRef>
          <a:effectRef idx="1">
            <a:schemeClr val="accent4"/>
          </a:effectRef>
          <a:fontRef idx="minor">
            <a:schemeClr val="lt1"/>
          </a:fontRef>
        </p:style>
        <p:txBody>
          <a:bodyPr lIns="82670" tIns="41335" rIns="82670" bIns="41335" rtlCol="0" anchor="ctr"/>
          <a:lstStyle/>
          <a:p>
            <a:pPr algn="ctr"/>
            <a:r>
              <a:rPr lang="en-US" sz="2000" dirty="0">
                <a:solidFill>
                  <a:schemeClr val="tx1"/>
                </a:solidFill>
                <a:latin typeface="Arial" panose="020B0604020202020204" pitchFamily="34" charset="0"/>
                <a:cs typeface="Arial" panose="020B0604020202020204" pitchFamily="34" charset="0"/>
              </a:rPr>
              <a:t>3</a:t>
            </a:r>
          </a:p>
        </p:txBody>
      </p:sp>
      <p:sp>
        <p:nvSpPr>
          <p:cNvPr id="12" name="Oval 11">
            <a:extLst>
              <a:ext uri="{FF2B5EF4-FFF2-40B4-BE49-F238E27FC236}">
                <a16:creationId xmlns:a16="http://schemas.microsoft.com/office/drawing/2014/main" id="{08FE651A-299E-2C4D-F3EA-25EFF38D8F7B}"/>
              </a:ext>
            </a:extLst>
          </p:cNvPr>
          <p:cNvSpPr/>
          <p:nvPr/>
        </p:nvSpPr>
        <p:spPr>
          <a:xfrm>
            <a:off x="4408047" y="2500220"/>
            <a:ext cx="480307" cy="470524"/>
          </a:xfrm>
          <a:prstGeom prst="ellipse">
            <a:avLst/>
          </a:prstGeom>
          <a:solidFill>
            <a:srgbClr val="ADBF54"/>
          </a:solidFill>
        </p:spPr>
        <p:style>
          <a:lnRef idx="3">
            <a:schemeClr val="lt1"/>
          </a:lnRef>
          <a:fillRef idx="1">
            <a:schemeClr val="accent4"/>
          </a:fillRef>
          <a:effectRef idx="1">
            <a:schemeClr val="accent4"/>
          </a:effectRef>
          <a:fontRef idx="minor">
            <a:schemeClr val="lt1"/>
          </a:fontRef>
        </p:style>
        <p:txBody>
          <a:bodyPr lIns="82670" tIns="41335" rIns="82670" bIns="41335" rtlCol="0" anchor="ctr"/>
          <a:lstStyle/>
          <a:p>
            <a:pPr algn="ctr"/>
            <a:r>
              <a:rPr lang="en-US" sz="2000"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789628139"/>
      </p:ext>
    </p:extLst>
  </p:cSld>
  <p:clrMapOvr>
    <a:masterClrMapping/>
  </p:clrMapOvr>
  <p:transition spd="slow" advTm="1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3728-6999-4574-E851-D024AF4BF29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E212C8-C4C5-C600-2680-00AF42467C8A}"/>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23</a:t>
            </a:fld>
            <a:endParaRPr lang="en-US"/>
          </a:p>
        </p:txBody>
      </p:sp>
      <p:sp>
        <p:nvSpPr>
          <p:cNvPr id="5" name="Rounded Rectangle 4">
            <a:extLst>
              <a:ext uri="{FF2B5EF4-FFF2-40B4-BE49-F238E27FC236}">
                <a16:creationId xmlns:a16="http://schemas.microsoft.com/office/drawing/2014/main" id="{BEE34857-3490-D51D-888C-2CA74CE7FD8E}"/>
              </a:ext>
            </a:extLst>
          </p:cNvPr>
          <p:cNvSpPr/>
          <p:nvPr/>
        </p:nvSpPr>
        <p:spPr>
          <a:xfrm>
            <a:off x="6533934" y="3506815"/>
            <a:ext cx="1400240" cy="534384"/>
          </a:xfrm>
          <a:prstGeom prst="roundRect">
            <a:avLst/>
          </a:prstGeom>
          <a:solidFill>
            <a:schemeClr val="accent2">
              <a:lumMod val="60000"/>
              <a:lumOff val="40000"/>
            </a:schemeClr>
          </a:solidFill>
          <a:ln/>
        </p:spPr>
        <p:style>
          <a:lnRef idx="0">
            <a:schemeClr val="accent2"/>
          </a:lnRef>
          <a:fillRef idx="3">
            <a:schemeClr val="accent2"/>
          </a:fillRef>
          <a:effectRef idx="3">
            <a:schemeClr val="accent2"/>
          </a:effectRef>
          <a:fontRef idx="minor">
            <a:schemeClr val="lt1"/>
          </a:fontRef>
        </p:style>
        <p:txBody>
          <a:bodyPr wrap="none" lIns="95070" tIns="47535" rIns="95070" bIns="47535" rtlCol="0" anchor="ctr"/>
          <a:lstStyle/>
          <a:p>
            <a:pPr algn="ctr"/>
            <a:r>
              <a:rPr lang="en-US" sz="1400" b="1" dirty="0">
                <a:solidFill>
                  <a:schemeClr val="tx1"/>
                </a:solidFill>
                <a:latin typeface="Arial" panose="020B0604020202020204" pitchFamily="34" charset="0"/>
                <a:cs typeface="Arial" panose="020B0604020202020204" pitchFamily="34" charset="0"/>
              </a:rPr>
              <a:t>Savvy </a:t>
            </a:r>
          </a:p>
          <a:p>
            <a:pPr algn="ctr"/>
            <a:r>
              <a:rPr lang="en-US" sz="1400" b="1" dirty="0">
                <a:solidFill>
                  <a:schemeClr val="tx1"/>
                </a:solidFill>
                <a:latin typeface="Arial" panose="020B0604020202020204" pitchFamily="34" charset="0"/>
                <a:cs typeface="Arial" panose="020B0604020202020204" pitchFamily="34" charset="0"/>
              </a:rPr>
              <a:t>Optimizers</a:t>
            </a:r>
          </a:p>
        </p:txBody>
      </p:sp>
      <p:sp>
        <p:nvSpPr>
          <p:cNvPr id="7" name="Rounded Rectangle 6">
            <a:extLst>
              <a:ext uri="{FF2B5EF4-FFF2-40B4-BE49-F238E27FC236}">
                <a16:creationId xmlns:a16="http://schemas.microsoft.com/office/drawing/2014/main" id="{1F98D488-8004-4C80-FD71-33FD0562130B}"/>
              </a:ext>
            </a:extLst>
          </p:cNvPr>
          <p:cNvSpPr/>
          <p:nvPr/>
        </p:nvSpPr>
        <p:spPr>
          <a:xfrm>
            <a:off x="5072830" y="2421922"/>
            <a:ext cx="1534820" cy="499672"/>
          </a:xfrm>
          <a:prstGeom prst="roundRect">
            <a:avLst/>
          </a:prstGeom>
          <a:solidFill>
            <a:srgbClr val="ADBF54"/>
          </a:solidFill>
          <a:ln/>
        </p:spPr>
        <p:style>
          <a:lnRef idx="0">
            <a:schemeClr val="accent2"/>
          </a:lnRef>
          <a:fillRef idx="3">
            <a:schemeClr val="accent2"/>
          </a:fillRef>
          <a:effectRef idx="3">
            <a:schemeClr val="accent2"/>
          </a:effectRef>
          <a:fontRef idx="minor">
            <a:schemeClr val="lt1"/>
          </a:fontRef>
        </p:style>
        <p:txBody>
          <a:bodyPr wrap="none" lIns="95070" tIns="47535" rIns="95070" bIns="47535" rtlCol="0" anchor="ctr"/>
          <a:lstStyle/>
          <a:p>
            <a:pPr algn="ctr"/>
            <a:r>
              <a:rPr lang="en-US" sz="1400" b="1" dirty="0">
                <a:solidFill>
                  <a:schemeClr val="tx1"/>
                </a:solidFill>
                <a:latin typeface="Arial" panose="020B0604020202020204" pitchFamily="34" charset="0"/>
                <a:cs typeface="Arial" panose="020B0604020202020204" pitchFamily="34" charset="0"/>
              </a:rPr>
              <a:t>Well-Traveled </a:t>
            </a:r>
          </a:p>
          <a:p>
            <a:pPr algn="ctr"/>
            <a:r>
              <a:rPr lang="en-US" sz="1400" b="1" dirty="0">
                <a:solidFill>
                  <a:schemeClr val="tx1"/>
                </a:solidFill>
                <a:latin typeface="Arial" panose="020B0604020202020204" pitchFamily="34" charset="0"/>
                <a:cs typeface="Arial" panose="020B0604020202020204" pitchFamily="34" charset="0"/>
              </a:rPr>
              <a:t>Executives</a:t>
            </a:r>
          </a:p>
        </p:txBody>
      </p:sp>
      <p:sp>
        <p:nvSpPr>
          <p:cNvPr id="8" name="Rounded Rectangle 7">
            <a:extLst>
              <a:ext uri="{FF2B5EF4-FFF2-40B4-BE49-F238E27FC236}">
                <a16:creationId xmlns:a16="http://schemas.microsoft.com/office/drawing/2014/main" id="{2272CE04-88F5-D91B-3404-E1A4BF41411F}"/>
              </a:ext>
            </a:extLst>
          </p:cNvPr>
          <p:cNvSpPr/>
          <p:nvPr/>
        </p:nvSpPr>
        <p:spPr>
          <a:xfrm>
            <a:off x="2267682" y="2884819"/>
            <a:ext cx="1303629" cy="499672"/>
          </a:xfrm>
          <a:prstGeom prst="roundRect">
            <a:avLst/>
          </a:prstGeom>
          <a:solidFill>
            <a:srgbClr val="ADBF54"/>
          </a:solidFill>
          <a:ln/>
        </p:spPr>
        <p:style>
          <a:lnRef idx="0">
            <a:schemeClr val="accent2"/>
          </a:lnRef>
          <a:fillRef idx="3">
            <a:schemeClr val="accent2"/>
          </a:fillRef>
          <a:effectRef idx="3">
            <a:schemeClr val="accent2"/>
          </a:effectRef>
          <a:fontRef idx="minor">
            <a:schemeClr val="lt1"/>
          </a:fontRef>
        </p:style>
        <p:txBody>
          <a:bodyPr wrap="none" lIns="95070" tIns="47535" rIns="95070" bIns="47535" rtlCol="0" anchor="ctr"/>
          <a:lstStyle/>
          <a:p>
            <a:pPr algn="ctr"/>
            <a:r>
              <a:rPr lang="en-US" sz="1400" b="1" dirty="0">
                <a:solidFill>
                  <a:schemeClr val="tx1"/>
                </a:solidFill>
                <a:latin typeface="Arial" panose="020B0604020202020204" pitchFamily="34" charset="0"/>
                <a:cs typeface="Arial" panose="020B0604020202020204" pitchFamily="34" charset="0"/>
              </a:rPr>
              <a:t>Sun </a:t>
            </a:r>
          </a:p>
          <a:p>
            <a:pPr algn="ctr"/>
            <a:r>
              <a:rPr lang="en-US" sz="1400" b="1" dirty="0">
                <a:solidFill>
                  <a:schemeClr val="tx1"/>
                </a:solidFill>
                <a:latin typeface="Arial" panose="020B0604020202020204" pitchFamily="34" charset="0"/>
                <a:cs typeface="Arial" panose="020B0604020202020204" pitchFamily="34" charset="0"/>
              </a:rPr>
              <a:t>Seekers</a:t>
            </a:r>
          </a:p>
        </p:txBody>
      </p:sp>
      <p:sp>
        <p:nvSpPr>
          <p:cNvPr id="9" name="Rounded Rectangle 8">
            <a:extLst>
              <a:ext uri="{FF2B5EF4-FFF2-40B4-BE49-F238E27FC236}">
                <a16:creationId xmlns:a16="http://schemas.microsoft.com/office/drawing/2014/main" id="{5E002066-6091-476B-255B-5D32849CA2FE}"/>
              </a:ext>
            </a:extLst>
          </p:cNvPr>
          <p:cNvSpPr/>
          <p:nvPr/>
        </p:nvSpPr>
        <p:spPr>
          <a:xfrm>
            <a:off x="3377300" y="3755958"/>
            <a:ext cx="1351100" cy="499672"/>
          </a:xfrm>
          <a:prstGeom prst="roundRect">
            <a:avLst/>
          </a:prstGeom>
          <a:solidFill>
            <a:srgbClr val="ADBF54"/>
          </a:solidFill>
          <a:ln/>
        </p:spPr>
        <p:style>
          <a:lnRef idx="0">
            <a:schemeClr val="accent2"/>
          </a:lnRef>
          <a:fillRef idx="3">
            <a:schemeClr val="accent2"/>
          </a:fillRef>
          <a:effectRef idx="3">
            <a:schemeClr val="accent2"/>
          </a:effectRef>
          <a:fontRef idx="minor">
            <a:schemeClr val="lt1"/>
          </a:fontRef>
        </p:style>
        <p:txBody>
          <a:bodyPr wrap="none" lIns="95070" tIns="47535" rIns="95070" bIns="47535" rtlCol="0" anchor="ctr"/>
          <a:lstStyle/>
          <a:p>
            <a:pPr algn="ctr"/>
            <a:r>
              <a:rPr lang="en-US" sz="1400" b="1" dirty="0">
                <a:solidFill>
                  <a:schemeClr val="tx1"/>
                </a:solidFill>
                <a:latin typeface="Arial" panose="020B0604020202020204" pitchFamily="34" charset="0"/>
                <a:cs typeface="Arial" panose="020B0604020202020204" pitchFamily="34" charset="0"/>
              </a:rPr>
              <a:t>The </a:t>
            </a:r>
          </a:p>
          <a:p>
            <a:pPr algn="ctr"/>
            <a:r>
              <a:rPr lang="en-US" sz="1400" b="1" dirty="0">
                <a:solidFill>
                  <a:schemeClr val="tx1"/>
                </a:solidFill>
                <a:latin typeface="Arial" panose="020B0604020202020204" pitchFamily="34" charset="0"/>
                <a:cs typeface="Arial" panose="020B0604020202020204" pitchFamily="34" charset="0"/>
              </a:rPr>
              <a:t>Celebrators</a:t>
            </a:r>
          </a:p>
        </p:txBody>
      </p:sp>
      <p:sp>
        <p:nvSpPr>
          <p:cNvPr id="10" name="Rounded Rectangle 9">
            <a:extLst>
              <a:ext uri="{FF2B5EF4-FFF2-40B4-BE49-F238E27FC236}">
                <a16:creationId xmlns:a16="http://schemas.microsoft.com/office/drawing/2014/main" id="{F9F8CEB9-E732-D825-17E2-3C6D25612BEA}"/>
              </a:ext>
            </a:extLst>
          </p:cNvPr>
          <p:cNvSpPr/>
          <p:nvPr/>
        </p:nvSpPr>
        <p:spPr>
          <a:xfrm>
            <a:off x="5230047" y="4459955"/>
            <a:ext cx="1068124" cy="499672"/>
          </a:xfrm>
          <a:prstGeom prst="roundRect">
            <a:avLst/>
          </a:prstGeom>
          <a:solidFill>
            <a:schemeClr val="accent1">
              <a:lumMod val="40000"/>
              <a:lumOff val="60000"/>
            </a:schemeClr>
          </a:solidFill>
          <a:ln/>
        </p:spPr>
        <p:style>
          <a:lnRef idx="0">
            <a:schemeClr val="accent2"/>
          </a:lnRef>
          <a:fillRef idx="3">
            <a:schemeClr val="accent2"/>
          </a:fillRef>
          <a:effectRef idx="3">
            <a:schemeClr val="accent2"/>
          </a:effectRef>
          <a:fontRef idx="minor">
            <a:schemeClr val="lt1"/>
          </a:fontRef>
        </p:style>
        <p:txBody>
          <a:bodyPr wrap="none" lIns="95070" tIns="47535" rIns="95070" bIns="47535" rtlCol="0" anchor="ctr"/>
          <a:lstStyle/>
          <a:p>
            <a:pPr algn="ctr"/>
            <a:r>
              <a:rPr lang="en-US" sz="1400" b="1" dirty="0">
                <a:solidFill>
                  <a:schemeClr val="tx1"/>
                </a:solidFill>
                <a:latin typeface="Arial" panose="020B0604020202020204" pitchFamily="34" charset="0"/>
                <a:cs typeface="Arial" panose="020B0604020202020204" pitchFamily="34" charset="0"/>
              </a:rPr>
              <a:t>The</a:t>
            </a:r>
          </a:p>
          <a:p>
            <a:pPr algn="ctr"/>
            <a:r>
              <a:rPr lang="en-US" sz="1400" b="1" dirty="0">
                <a:solidFill>
                  <a:schemeClr val="tx1"/>
                </a:solidFill>
                <a:latin typeface="Arial" panose="020B0604020202020204" pitchFamily="34" charset="0"/>
                <a:cs typeface="Arial" panose="020B0604020202020204" pitchFamily="34" charset="0"/>
              </a:rPr>
              <a:t>Aspirers</a:t>
            </a:r>
          </a:p>
        </p:txBody>
      </p:sp>
      <p:sp>
        <p:nvSpPr>
          <p:cNvPr id="11" name="Up Arrow 10">
            <a:extLst>
              <a:ext uri="{FF2B5EF4-FFF2-40B4-BE49-F238E27FC236}">
                <a16:creationId xmlns:a16="http://schemas.microsoft.com/office/drawing/2014/main" id="{DF3984BE-2A3B-27DE-BA53-51D94B4E2413}"/>
              </a:ext>
            </a:extLst>
          </p:cNvPr>
          <p:cNvSpPr/>
          <p:nvPr/>
        </p:nvSpPr>
        <p:spPr>
          <a:xfrm>
            <a:off x="1491529" y="2060982"/>
            <a:ext cx="183240" cy="3706846"/>
          </a:xfrm>
          <a:prstGeom prst="upArrow">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5070" tIns="47535" rIns="95070" bIns="47535" rtlCol="0" anchor="ctr"/>
          <a:lstStyle/>
          <a:p>
            <a:pPr algn="ctr"/>
            <a:endParaRPr lang="en-US">
              <a:solidFill>
                <a:srgbClr val="FFFFFF"/>
              </a:solidFill>
              <a:latin typeface="Arial" panose="020B0604020202020204" pitchFamily="34" charset="0"/>
              <a:cs typeface="Arial" panose="020B0604020202020204" pitchFamily="34" charset="0"/>
            </a:endParaRPr>
          </a:p>
        </p:txBody>
      </p:sp>
      <p:sp>
        <p:nvSpPr>
          <p:cNvPr id="12" name="Up Arrow 11">
            <a:extLst>
              <a:ext uri="{FF2B5EF4-FFF2-40B4-BE49-F238E27FC236}">
                <a16:creationId xmlns:a16="http://schemas.microsoft.com/office/drawing/2014/main" id="{35D9450B-1C79-5F96-DB4C-683E75810952}"/>
              </a:ext>
            </a:extLst>
          </p:cNvPr>
          <p:cNvSpPr/>
          <p:nvPr/>
        </p:nvSpPr>
        <p:spPr>
          <a:xfrm rot="5400000">
            <a:off x="5163678" y="-1769144"/>
            <a:ext cx="185237" cy="7163056"/>
          </a:xfrm>
          <a:prstGeom prst="upArrow">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5070" tIns="47535" rIns="95070" bIns="47535" rtlCol="0" anchor="ctr"/>
          <a:lstStyle/>
          <a:p>
            <a:pPr algn="ctr"/>
            <a:endParaRPr lang="en-US" sz="1500">
              <a:solidFill>
                <a:srgbClr val="FFFF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A2CE4F9-44D9-A5AB-3DB4-7325105F1C50}"/>
              </a:ext>
            </a:extLst>
          </p:cNvPr>
          <p:cNvSpPr txBox="1"/>
          <p:nvPr/>
        </p:nvSpPr>
        <p:spPr>
          <a:xfrm>
            <a:off x="158436" y="2337251"/>
            <a:ext cx="1405344" cy="326831"/>
          </a:xfrm>
          <a:prstGeom prst="rect">
            <a:avLst/>
          </a:prstGeom>
        </p:spPr>
        <p:txBody>
          <a:bodyPr wrap="square" lIns="95070" tIns="47535" rIns="95070" bIns="47535" rtlCol="0" anchor="ctr" anchorCtr="0">
            <a:spAutoFit/>
          </a:bodyPr>
          <a:lstStyle/>
          <a:p>
            <a:r>
              <a:rPr lang="en-US" sz="1500" i="1" dirty="0">
                <a:latin typeface="Arial" panose="020B0604020202020204" pitchFamily="34" charset="0"/>
                <a:cs typeface="Arial" panose="020B0604020202020204" pitchFamily="34" charset="0"/>
              </a:rPr>
              <a:t>More Luxury</a:t>
            </a:r>
          </a:p>
        </p:txBody>
      </p:sp>
      <p:sp>
        <p:nvSpPr>
          <p:cNvPr id="14" name="TextBox 13">
            <a:extLst>
              <a:ext uri="{FF2B5EF4-FFF2-40B4-BE49-F238E27FC236}">
                <a16:creationId xmlns:a16="http://schemas.microsoft.com/office/drawing/2014/main" id="{9A6A8341-1AF1-05EC-A763-1DEBA8E77054}"/>
              </a:ext>
            </a:extLst>
          </p:cNvPr>
          <p:cNvSpPr txBox="1"/>
          <p:nvPr/>
        </p:nvSpPr>
        <p:spPr>
          <a:xfrm>
            <a:off x="105236" y="4986771"/>
            <a:ext cx="1540834" cy="326831"/>
          </a:xfrm>
          <a:prstGeom prst="rect">
            <a:avLst/>
          </a:prstGeom>
        </p:spPr>
        <p:txBody>
          <a:bodyPr wrap="square" lIns="95070" tIns="47535" rIns="95070" bIns="47535" rtlCol="0" anchor="ctr" anchorCtr="0">
            <a:spAutoFit/>
          </a:bodyPr>
          <a:lstStyle/>
          <a:p>
            <a:r>
              <a:rPr lang="en-US" sz="1500" i="1" dirty="0">
                <a:latin typeface="Arial" panose="020B0604020202020204" pitchFamily="34" charset="0"/>
                <a:cs typeface="Arial" panose="020B0604020202020204" pitchFamily="34" charset="0"/>
              </a:rPr>
              <a:t>Less Luxury</a:t>
            </a:r>
          </a:p>
        </p:txBody>
      </p:sp>
      <p:sp>
        <p:nvSpPr>
          <p:cNvPr id="15" name="TextBox 14">
            <a:extLst>
              <a:ext uri="{FF2B5EF4-FFF2-40B4-BE49-F238E27FC236}">
                <a16:creationId xmlns:a16="http://schemas.microsoft.com/office/drawing/2014/main" id="{4CF463F4-09A7-3AC2-EDB0-A3EF64D39D75}"/>
              </a:ext>
            </a:extLst>
          </p:cNvPr>
          <p:cNvSpPr txBox="1"/>
          <p:nvPr/>
        </p:nvSpPr>
        <p:spPr>
          <a:xfrm>
            <a:off x="6057780" y="1365434"/>
            <a:ext cx="2857620" cy="326831"/>
          </a:xfrm>
          <a:prstGeom prst="rect">
            <a:avLst/>
          </a:prstGeom>
        </p:spPr>
        <p:txBody>
          <a:bodyPr wrap="square" lIns="95070" tIns="47535" rIns="95070" bIns="47535" rtlCol="0" anchor="ctr" anchorCtr="0">
            <a:spAutoFit/>
          </a:bodyPr>
          <a:lstStyle/>
          <a:p>
            <a:r>
              <a:rPr lang="en-US" sz="1500" i="1" dirty="0">
                <a:solidFill>
                  <a:srgbClr val="6D6F71"/>
                </a:solidFill>
                <a:latin typeface="Arial" panose="020B0604020202020204" pitchFamily="34" charset="0"/>
                <a:cs typeface="Arial" panose="020B0604020202020204" pitchFamily="34" charset="0"/>
              </a:rPr>
              <a:t>Higher Frequency of Travel</a:t>
            </a:r>
          </a:p>
        </p:txBody>
      </p:sp>
      <p:sp>
        <p:nvSpPr>
          <p:cNvPr id="16" name="TextBox 15">
            <a:extLst>
              <a:ext uri="{FF2B5EF4-FFF2-40B4-BE49-F238E27FC236}">
                <a16:creationId xmlns:a16="http://schemas.microsoft.com/office/drawing/2014/main" id="{758B801E-6FC2-5DB8-8773-6A893BC68B40}"/>
              </a:ext>
            </a:extLst>
          </p:cNvPr>
          <p:cNvSpPr txBox="1"/>
          <p:nvPr/>
        </p:nvSpPr>
        <p:spPr>
          <a:xfrm>
            <a:off x="1601481" y="1365434"/>
            <a:ext cx="3313665" cy="326831"/>
          </a:xfrm>
          <a:prstGeom prst="rect">
            <a:avLst/>
          </a:prstGeom>
        </p:spPr>
        <p:txBody>
          <a:bodyPr wrap="square" lIns="95070" tIns="47535" rIns="95070" bIns="47535" rtlCol="0" anchor="ctr" anchorCtr="0">
            <a:spAutoFit/>
          </a:bodyPr>
          <a:lstStyle/>
          <a:p>
            <a:r>
              <a:rPr lang="en-US" sz="1500" i="1" dirty="0">
                <a:solidFill>
                  <a:srgbClr val="6D6F71"/>
                </a:solidFill>
                <a:latin typeface="Arial" panose="020B0604020202020204" pitchFamily="34" charset="0"/>
                <a:cs typeface="Arial" panose="020B0604020202020204" pitchFamily="34" charset="0"/>
              </a:rPr>
              <a:t>Lower Frequency of Travel</a:t>
            </a:r>
          </a:p>
        </p:txBody>
      </p:sp>
      <p:sp>
        <p:nvSpPr>
          <p:cNvPr id="17" name="Rounded Rectangle 16">
            <a:extLst>
              <a:ext uri="{FF2B5EF4-FFF2-40B4-BE49-F238E27FC236}">
                <a16:creationId xmlns:a16="http://schemas.microsoft.com/office/drawing/2014/main" id="{18487698-2636-D5F1-D02E-F995646EDD65}"/>
              </a:ext>
            </a:extLst>
          </p:cNvPr>
          <p:cNvSpPr/>
          <p:nvPr/>
        </p:nvSpPr>
        <p:spPr>
          <a:xfrm>
            <a:off x="2133601" y="4666931"/>
            <a:ext cx="1202980" cy="564659"/>
          </a:xfrm>
          <a:prstGeom prst="roundRect">
            <a:avLst/>
          </a:prstGeom>
          <a:solidFill>
            <a:schemeClr val="accent1">
              <a:lumMod val="40000"/>
              <a:lumOff val="60000"/>
            </a:schemeClr>
          </a:solidFill>
          <a:ln/>
        </p:spPr>
        <p:style>
          <a:lnRef idx="0">
            <a:schemeClr val="accent2"/>
          </a:lnRef>
          <a:fillRef idx="3">
            <a:schemeClr val="accent2"/>
          </a:fillRef>
          <a:effectRef idx="3">
            <a:schemeClr val="accent2"/>
          </a:effectRef>
          <a:fontRef idx="minor">
            <a:schemeClr val="lt1"/>
          </a:fontRef>
        </p:style>
        <p:txBody>
          <a:bodyPr wrap="none" lIns="95070" tIns="47535" rIns="95070" bIns="47535" rtlCol="0" anchor="ctr"/>
          <a:lstStyle/>
          <a:p>
            <a:pPr algn="ctr"/>
            <a:r>
              <a:rPr lang="en-US" sz="1400" b="1" dirty="0">
                <a:solidFill>
                  <a:schemeClr val="tx1"/>
                </a:solidFill>
                <a:latin typeface="Arial" panose="020B0604020202020204" pitchFamily="34" charset="0"/>
                <a:cs typeface="Arial" panose="020B0604020202020204" pitchFamily="34" charset="0"/>
              </a:rPr>
              <a:t>Occasional</a:t>
            </a:r>
          </a:p>
          <a:p>
            <a:pPr algn="ctr"/>
            <a:r>
              <a:rPr lang="en-US" sz="1400" b="1" dirty="0">
                <a:solidFill>
                  <a:schemeClr val="tx1"/>
                </a:solidFill>
                <a:latin typeface="Arial" panose="020B0604020202020204" pitchFamily="34" charset="0"/>
                <a:cs typeface="Arial" panose="020B0604020202020204" pitchFamily="34" charset="0"/>
              </a:rPr>
              <a:t>Explorers</a:t>
            </a:r>
          </a:p>
        </p:txBody>
      </p:sp>
      <p:sp>
        <p:nvSpPr>
          <p:cNvPr id="18" name="TextBox 17">
            <a:extLst>
              <a:ext uri="{FF2B5EF4-FFF2-40B4-BE49-F238E27FC236}">
                <a16:creationId xmlns:a16="http://schemas.microsoft.com/office/drawing/2014/main" id="{6622BA7A-7288-B3E5-7877-819F862A43A9}"/>
              </a:ext>
            </a:extLst>
          </p:cNvPr>
          <p:cNvSpPr txBox="1"/>
          <p:nvPr/>
        </p:nvSpPr>
        <p:spPr>
          <a:xfrm>
            <a:off x="2964247" y="2057400"/>
            <a:ext cx="2092500" cy="649996"/>
          </a:xfrm>
          <a:prstGeom prst="rect">
            <a:avLst/>
          </a:prstGeom>
          <a:noFill/>
        </p:spPr>
        <p:txBody>
          <a:bodyPr wrap="square" lIns="95070" tIns="47535" rIns="95070" bIns="47535" rtlCol="0">
            <a:spAutoFit/>
          </a:bodyPr>
          <a:lstStyle/>
          <a:p>
            <a:pPr algn="ctr"/>
            <a:r>
              <a:rPr lang="en-US" b="1" dirty="0">
                <a:latin typeface="Arial" panose="020B0604020202020204" pitchFamily="34" charset="0"/>
                <a:cs typeface="Arial" panose="020B0604020202020204" pitchFamily="34" charset="0"/>
              </a:rPr>
              <a:t>ENGAGE,</a:t>
            </a:r>
          </a:p>
          <a:p>
            <a:pPr algn="ctr"/>
            <a:r>
              <a:rPr lang="en-US" b="1" dirty="0">
                <a:latin typeface="Arial" panose="020B0604020202020204" pitchFamily="34" charset="0"/>
                <a:cs typeface="Arial" panose="020B0604020202020204" pitchFamily="34" charset="0"/>
              </a:rPr>
              <a:t>PROTECT</a:t>
            </a:r>
          </a:p>
        </p:txBody>
      </p:sp>
      <p:cxnSp>
        <p:nvCxnSpPr>
          <p:cNvPr id="19" name="Straight Arrow Connector 18">
            <a:extLst>
              <a:ext uri="{FF2B5EF4-FFF2-40B4-BE49-F238E27FC236}">
                <a16:creationId xmlns:a16="http://schemas.microsoft.com/office/drawing/2014/main" id="{6A751D01-7215-3405-B5FA-762600F32BA3}"/>
              </a:ext>
            </a:extLst>
          </p:cNvPr>
          <p:cNvCxnSpPr>
            <a:cxnSpLocks/>
            <a:stCxn id="10" idx="0"/>
            <a:endCxn id="7" idx="2"/>
          </p:cNvCxnSpPr>
          <p:nvPr/>
        </p:nvCxnSpPr>
        <p:spPr>
          <a:xfrm flipV="1">
            <a:off x="5764109" y="2921594"/>
            <a:ext cx="76131" cy="15383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2A657ED-9184-D766-88E9-B44A432207E5}"/>
              </a:ext>
            </a:extLst>
          </p:cNvPr>
          <p:cNvCxnSpPr>
            <a:cxnSpLocks/>
            <a:stCxn id="17" idx="0"/>
          </p:cNvCxnSpPr>
          <p:nvPr/>
        </p:nvCxnSpPr>
        <p:spPr>
          <a:xfrm flipV="1">
            <a:off x="2735091" y="4255630"/>
            <a:ext cx="642209" cy="4113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603A508-23D5-9A6F-F3B5-670D4FA71CC1}"/>
              </a:ext>
            </a:extLst>
          </p:cNvPr>
          <p:cNvCxnSpPr>
            <a:cxnSpLocks/>
            <a:stCxn id="17" idx="0"/>
            <a:endCxn id="8" idx="2"/>
          </p:cNvCxnSpPr>
          <p:nvPr/>
        </p:nvCxnSpPr>
        <p:spPr>
          <a:xfrm flipV="1">
            <a:off x="2735091" y="3384491"/>
            <a:ext cx="184406" cy="12824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B525CC65-62A7-F2CD-767E-CBA45DA75CB7}"/>
              </a:ext>
            </a:extLst>
          </p:cNvPr>
          <p:cNvSpPr txBox="1"/>
          <p:nvPr/>
        </p:nvSpPr>
        <p:spPr>
          <a:xfrm>
            <a:off x="3134137" y="4886009"/>
            <a:ext cx="2115984" cy="372997"/>
          </a:xfrm>
          <a:prstGeom prst="rect">
            <a:avLst/>
          </a:prstGeom>
          <a:noFill/>
        </p:spPr>
        <p:txBody>
          <a:bodyPr wrap="square" lIns="95070" tIns="47535" rIns="95070" bIns="47535" rtlCol="0">
            <a:spAutoFit/>
          </a:bodyPr>
          <a:lstStyle/>
          <a:p>
            <a:pPr algn="ctr"/>
            <a:r>
              <a:rPr lang="en-US" b="1" dirty="0">
                <a:latin typeface="Arial" panose="020B0604020202020204" pitchFamily="34" charset="0"/>
                <a:cs typeface="Arial" panose="020B0604020202020204" pitchFamily="34" charset="0"/>
              </a:rPr>
              <a:t>STIMULATE</a:t>
            </a:r>
          </a:p>
        </p:txBody>
      </p:sp>
      <p:sp>
        <p:nvSpPr>
          <p:cNvPr id="26" name="TextBox 25">
            <a:extLst>
              <a:ext uri="{FF2B5EF4-FFF2-40B4-BE49-F238E27FC236}">
                <a16:creationId xmlns:a16="http://schemas.microsoft.com/office/drawing/2014/main" id="{559EF0E7-E6E3-78EC-1662-DDD03AF0E50D}"/>
              </a:ext>
            </a:extLst>
          </p:cNvPr>
          <p:cNvSpPr txBox="1"/>
          <p:nvPr/>
        </p:nvSpPr>
        <p:spPr>
          <a:xfrm>
            <a:off x="7136217" y="2353769"/>
            <a:ext cx="1810480" cy="649996"/>
          </a:xfrm>
          <a:prstGeom prst="rect">
            <a:avLst/>
          </a:prstGeom>
          <a:noFill/>
        </p:spPr>
        <p:txBody>
          <a:bodyPr wrap="square" lIns="95070" tIns="47535" rIns="95070" bIns="47535" rtlCol="0">
            <a:spAutoFit/>
          </a:bodyPr>
          <a:lstStyle/>
          <a:p>
            <a:pPr algn="ctr"/>
            <a:r>
              <a:rPr lang="en-US" b="1" dirty="0">
                <a:latin typeface="Arial" panose="020B0604020202020204" pitchFamily="34" charset="0"/>
                <a:cs typeface="Arial" panose="020B0604020202020204" pitchFamily="34" charset="0"/>
              </a:rPr>
              <a:t>BUSINESS &amp; LEISURE</a:t>
            </a:r>
          </a:p>
        </p:txBody>
      </p:sp>
      <p:sp>
        <p:nvSpPr>
          <p:cNvPr id="27" name="TextBox 26">
            <a:extLst>
              <a:ext uri="{FF2B5EF4-FFF2-40B4-BE49-F238E27FC236}">
                <a16:creationId xmlns:a16="http://schemas.microsoft.com/office/drawing/2014/main" id="{8D566BE5-22AA-0A5C-337D-A8AE5DFEBF73}"/>
              </a:ext>
            </a:extLst>
          </p:cNvPr>
          <p:cNvSpPr txBox="1"/>
          <p:nvPr/>
        </p:nvSpPr>
        <p:spPr>
          <a:xfrm>
            <a:off x="6709489" y="4592523"/>
            <a:ext cx="1810480" cy="649996"/>
          </a:xfrm>
          <a:prstGeom prst="rect">
            <a:avLst/>
          </a:prstGeom>
          <a:noFill/>
        </p:spPr>
        <p:txBody>
          <a:bodyPr wrap="square" lIns="95070" tIns="47535" rIns="95070" bIns="47535" rtlCol="0">
            <a:spAutoFit/>
          </a:bodyPr>
          <a:lstStyle/>
          <a:p>
            <a:pPr algn="ctr"/>
            <a:r>
              <a:rPr lang="en-US" b="1" dirty="0">
                <a:latin typeface="Arial" panose="020B0604020202020204" pitchFamily="34" charset="0"/>
                <a:cs typeface="Arial" panose="020B0604020202020204" pitchFamily="34" charset="0"/>
              </a:rPr>
              <a:t>REWARDS</a:t>
            </a:r>
          </a:p>
          <a:p>
            <a:pPr algn="ctr"/>
            <a:r>
              <a:rPr lang="en-US" b="1" dirty="0">
                <a:latin typeface="Arial" panose="020B0604020202020204" pitchFamily="34" charset="0"/>
                <a:cs typeface="Arial" panose="020B0604020202020204" pitchFamily="34" charset="0"/>
              </a:rPr>
              <a:t>EMPHASIS</a:t>
            </a:r>
          </a:p>
        </p:txBody>
      </p:sp>
      <p:sp>
        <p:nvSpPr>
          <p:cNvPr id="6" name="Title 13">
            <a:extLst>
              <a:ext uri="{FF2B5EF4-FFF2-40B4-BE49-F238E27FC236}">
                <a16:creationId xmlns:a16="http://schemas.microsoft.com/office/drawing/2014/main" id="{5578A768-BDA2-038F-85A9-7C6A9580BD18}"/>
              </a:ext>
            </a:extLst>
          </p:cNvPr>
          <p:cNvSpPr>
            <a:spLocks noGrp="1"/>
          </p:cNvSpPr>
          <p:nvPr>
            <p:ph type="title"/>
          </p:nvPr>
        </p:nvSpPr>
        <p:spPr>
          <a:xfrm>
            <a:off x="838200" y="365126"/>
            <a:ext cx="7924800" cy="1325563"/>
          </a:xfrm>
        </p:spPr>
        <p:txBody>
          <a:bodyPr/>
          <a:lstStyle/>
          <a:p>
            <a:r>
              <a:rPr lang="en-US" dirty="0"/>
              <a:t>The Ritz Carlton</a:t>
            </a:r>
          </a:p>
        </p:txBody>
      </p:sp>
    </p:spTree>
    <p:extLst>
      <p:ext uri="{BB962C8B-B14F-4D97-AF65-F5344CB8AC3E}">
        <p14:creationId xmlns:p14="http://schemas.microsoft.com/office/powerpoint/2010/main" val="3635363405"/>
      </p:ext>
    </p:extLst>
  </p:cSld>
  <p:clrMapOvr>
    <a:masterClrMapping/>
  </p:clrMapOvr>
  <p:transition spd="slow" advTm="1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FA9A3-B6E3-BF70-8069-FC5F3FD1353F}"/>
            </a:ext>
          </a:extLst>
        </p:cNvPr>
        <p:cNvGrpSpPr/>
        <p:nvPr/>
      </p:nvGrpSpPr>
      <p:grpSpPr>
        <a:xfrm>
          <a:off x="0" y="0"/>
          <a:ext cx="0" cy="0"/>
          <a:chOff x="0" y="0"/>
          <a:chExt cx="0" cy="0"/>
        </a:xfrm>
      </p:grpSpPr>
      <p:pic>
        <p:nvPicPr>
          <p:cNvPr id="15" name="Picture 14" descr="A group of people in wet suits&#10;&#10;Description automatically generated">
            <a:extLst>
              <a:ext uri="{FF2B5EF4-FFF2-40B4-BE49-F238E27FC236}">
                <a16:creationId xmlns:a16="http://schemas.microsoft.com/office/drawing/2014/main" id="{BCE2C78A-5342-EB5B-FD2D-6A3CF52D2FD3}"/>
              </a:ext>
            </a:extLst>
          </p:cNvPr>
          <p:cNvPicPr>
            <a:picLocks noChangeAspect="1"/>
          </p:cNvPicPr>
          <p:nvPr/>
        </p:nvPicPr>
        <p:blipFill>
          <a:blip r:embed="rId3"/>
          <a:srcRect b="25700"/>
          <a:stretch/>
        </p:blipFill>
        <p:spPr>
          <a:xfrm>
            <a:off x="1029814" y="1066800"/>
            <a:ext cx="7541571" cy="3802410"/>
          </a:xfrm>
          <a:prstGeom prst="rect">
            <a:avLst/>
          </a:prstGeom>
          <a:effectLst>
            <a:outerShdw blurRad="50800" dist="381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8FAEC124-3A2C-BD9C-3048-0FD814882BB1}"/>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24</a:t>
            </a:fld>
            <a:endParaRPr lang="en-US"/>
          </a:p>
        </p:txBody>
      </p:sp>
      <p:sp>
        <p:nvSpPr>
          <p:cNvPr id="5" name="Up Arrow Callout 4">
            <a:extLst>
              <a:ext uri="{FF2B5EF4-FFF2-40B4-BE49-F238E27FC236}">
                <a16:creationId xmlns:a16="http://schemas.microsoft.com/office/drawing/2014/main" id="{853F3B2B-76FD-E21B-ED47-A8527AEE07AC}"/>
              </a:ext>
            </a:extLst>
          </p:cNvPr>
          <p:cNvSpPr/>
          <p:nvPr/>
        </p:nvSpPr>
        <p:spPr>
          <a:xfrm>
            <a:off x="1062047" y="5320952"/>
            <a:ext cx="2016252" cy="1003647"/>
          </a:xfrm>
          <a:prstGeom prst="upArrowCallout">
            <a:avLst/>
          </a:prstGeom>
          <a:solidFill>
            <a:srgbClr val="ADB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12% - 32%</a:t>
            </a:r>
          </a:p>
        </p:txBody>
      </p:sp>
      <p:sp>
        <p:nvSpPr>
          <p:cNvPr id="7" name="Up Arrow Callout 6">
            <a:extLst>
              <a:ext uri="{FF2B5EF4-FFF2-40B4-BE49-F238E27FC236}">
                <a16:creationId xmlns:a16="http://schemas.microsoft.com/office/drawing/2014/main" id="{F917FB8C-7E34-E705-A457-33575A00955F}"/>
              </a:ext>
            </a:extLst>
          </p:cNvPr>
          <p:cNvSpPr/>
          <p:nvPr/>
        </p:nvSpPr>
        <p:spPr>
          <a:xfrm>
            <a:off x="3819815" y="5320952"/>
            <a:ext cx="2016252" cy="1003647"/>
          </a:xfrm>
          <a:prstGeom prst="upArrowCallout">
            <a:avLst/>
          </a:prstGeom>
          <a:solidFill>
            <a:srgbClr val="ADB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30%-65%</a:t>
            </a:r>
          </a:p>
        </p:txBody>
      </p:sp>
      <p:sp>
        <p:nvSpPr>
          <p:cNvPr id="8" name="Up Arrow Callout 7">
            <a:extLst>
              <a:ext uri="{FF2B5EF4-FFF2-40B4-BE49-F238E27FC236}">
                <a16:creationId xmlns:a16="http://schemas.microsoft.com/office/drawing/2014/main" id="{EC6A9457-659D-FB4B-0913-7BA7367D979E}"/>
              </a:ext>
            </a:extLst>
          </p:cNvPr>
          <p:cNvSpPr/>
          <p:nvPr/>
        </p:nvSpPr>
        <p:spPr>
          <a:xfrm>
            <a:off x="6540712" y="5320953"/>
            <a:ext cx="2016252" cy="1003647"/>
          </a:xfrm>
          <a:prstGeom prst="upArrowCallout">
            <a:avLst/>
          </a:prstGeom>
          <a:solidFill>
            <a:srgbClr val="ADB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10%-45%</a:t>
            </a:r>
          </a:p>
        </p:txBody>
      </p:sp>
      <p:sp>
        <p:nvSpPr>
          <p:cNvPr id="9" name="TextBox 8">
            <a:extLst>
              <a:ext uri="{FF2B5EF4-FFF2-40B4-BE49-F238E27FC236}">
                <a16:creationId xmlns:a16="http://schemas.microsoft.com/office/drawing/2014/main" id="{167927AE-CC9C-666F-C2C0-6417032CF704}"/>
              </a:ext>
            </a:extLst>
          </p:cNvPr>
          <p:cNvSpPr txBox="1"/>
          <p:nvPr/>
        </p:nvSpPr>
        <p:spPr>
          <a:xfrm>
            <a:off x="1316716" y="4961089"/>
            <a:ext cx="1506914" cy="369332"/>
          </a:xfrm>
          <a:prstGeom prst="rect">
            <a:avLst/>
          </a:prstGeom>
          <a:noFill/>
        </p:spPr>
        <p:txBody>
          <a:bodyPr wrap="square" rtlCol="0">
            <a:spAutoFit/>
          </a:bodyPr>
          <a:lstStyle/>
          <a:p>
            <a:pPr algn="ctr"/>
            <a:r>
              <a:rPr lang="en-US" b="1" dirty="0">
                <a:solidFill>
                  <a:schemeClr val="accent1">
                    <a:lumMod val="50000"/>
                  </a:schemeClr>
                </a:solidFill>
                <a:latin typeface="Arial" panose="020B0604020202020204" pitchFamily="34" charset="0"/>
                <a:cs typeface="Arial" panose="020B0604020202020204" pitchFamily="34" charset="0"/>
              </a:rPr>
              <a:t>CTR/OPEN</a:t>
            </a:r>
          </a:p>
        </p:txBody>
      </p:sp>
      <p:sp>
        <p:nvSpPr>
          <p:cNvPr id="10" name="TextBox 9">
            <a:extLst>
              <a:ext uri="{FF2B5EF4-FFF2-40B4-BE49-F238E27FC236}">
                <a16:creationId xmlns:a16="http://schemas.microsoft.com/office/drawing/2014/main" id="{709AF852-370E-EE49-2CD9-62D13E87479D}"/>
              </a:ext>
            </a:extLst>
          </p:cNvPr>
          <p:cNvSpPr txBox="1"/>
          <p:nvPr/>
        </p:nvSpPr>
        <p:spPr>
          <a:xfrm>
            <a:off x="3955530" y="4961089"/>
            <a:ext cx="1744822" cy="369332"/>
          </a:xfrm>
          <a:prstGeom prst="rect">
            <a:avLst/>
          </a:prstGeom>
          <a:noFill/>
        </p:spPr>
        <p:txBody>
          <a:bodyPr wrap="square" rtlCol="0">
            <a:spAutoFit/>
          </a:bodyPr>
          <a:lstStyle/>
          <a:p>
            <a:pPr algn="ctr"/>
            <a:r>
              <a:rPr lang="en-US" b="1" dirty="0">
                <a:solidFill>
                  <a:schemeClr val="accent1">
                    <a:lumMod val="50000"/>
                  </a:schemeClr>
                </a:solidFill>
                <a:latin typeface="Arial" panose="020B0604020202020204" pitchFamily="34" charset="0"/>
                <a:cs typeface="Arial" panose="020B0604020202020204" pitchFamily="34" charset="0"/>
              </a:rPr>
              <a:t>Engagement</a:t>
            </a:r>
          </a:p>
        </p:txBody>
      </p:sp>
      <p:sp>
        <p:nvSpPr>
          <p:cNvPr id="11" name="TextBox 10">
            <a:extLst>
              <a:ext uri="{FF2B5EF4-FFF2-40B4-BE49-F238E27FC236}">
                <a16:creationId xmlns:a16="http://schemas.microsoft.com/office/drawing/2014/main" id="{0D748DD7-6261-165C-DE23-38BECD7802AD}"/>
              </a:ext>
            </a:extLst>
          </p:cNvPr>
          <p:cNvSpPr txBox="1"/>
          <p:nvPr/>
        </p:nvSpPr>
        <p:spPr>
          <a:xfrm>
            <a:off x="6477000" y="4964668"/>
            <a:ext cx="2232364" cy="369332"/>
          </a:xfrm>
          <a:prstGeom prst="rect">
            <a:avLst/>
          </a:prstGeom>
          <a:noFill/>
        </p:spPr>
        <p:txBody>
          <a:bodyPr wrap="square" rtlCol="0">
            <a:spAutoFit/>
          </a:bodyPr>
          <a:lstStyle/>
          <a:p>
            <a:pPr algn="ctr"/>
            <a:r>
              <a:rPr lang="en-US" b="1" dirty="0">
                <a:solidFill>
                  <a:schemeClr val="accent1">
                    <a:lumMod val="50000"/>
                  </a:schemeClr>
                </a:solidFill>
                <a:latin typeface="Arial" panose="020B0604020202020204" pitchFamily="34" charset="0"/>
                <a:cs typeface="Arial" panose="020B0604020202020204" pitchFamily="34" charset="0"/>
              </a:rPr>
              <a:t>Booking Revenue</a:t>
            </a:r>
          </a:p>
        </p:txBody>
      </p:sp>
      <p:sp>
        <p:nvSpPr>
          <p:cNvPr id="4" name="Title 13">
            <a:extLst>
              <a:ext uri="{FF2B5EF4-FFF2-40B4-BE49-F238E27FC236}">
                <a16:creationId xmlns:a16="http://schemas.microsoft.com/office/drawing/2014/main" id="{2D305A28-4DDA-24C2-F25B-50DD216D1FD8}"/>
              </a:ext>
            </a:extLst>
          </p:cNvPr>
          <p:cNvSpPr>
            <a:spLocks noGrp="1"/>
          </p:cNvSpPr>
          <p:nvPr>
            <p:ph type="title"/>
          </p:nvPr>
        </p:nvSpPr>
        <p:spPr>
          <a:xfrm>
            <a:off x="838200" y="365126"/>
            <a:ext cx="7924800" cy="1325563"/>
          </a:xfrm>
        </p:spPr>
        <p:txBody>
          <a:bodyPr/>
          <a:lstStyle/>
          <a:p>
            <a:r>
              <a:rPr lang="en-US" dirty="0"/>
              <a:t>The Ritz Carlton</a:t>
            </a:r>
          </a:p>
        </p:txBody>
      </p:sp>
    </p:spTree>
    <p:extLst>
      <p:ext uri="{BB962C8B-B14F-4D97-AF65-F5344CB8AC3E}">
        <p14:creationId xmlns:p14="http://schemas.microsoft.com/office/powerpoint/2010/main" val="2544280835"/>
      </p:ext>
    </p:extLst>
  </p:cSld>
  <p:clrMapOvr>
    <a:masterClrMapping/>
  </p:clrMapOvr>
  <p:transition spd="slow" advTm="1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57F4E-D38C-97E2-ED83-11383FFB1C1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2DFA6D-B774-31C1-81AC-EED49E898D45}"/>
              </a:ext>
            </a:extLst>
          </p:cNvPr>
          <p:cNvSpPr>
            <a:spLocks noGrp="1"/>
          </p:cNvSpPr>
          <p:nvPr>
            <p:ph type="sldNum" sz="quarter" idx="4"/>
          </p:nvPr>
        </p:nvSpPr>
        <p:spPr/>
        <p:txBody>
          <a:bodyPr/>
          <a:lstStyle/>
          <a:p>
            <a:pPr algn="r">
              <a:spcBef>
                <a:spcPts val="600"/>
              </a:spcBef>
            </a:pPr>
            <a:fld id="{AC97527D-75AB-A545-9A7D-607E91137AB8}" type="slidenum">
              <a:rPr lang="en-US" smtClean="0"/>
              <a:pPr algn="r">
                <a:spcBef>
                  <a:spcPts val="600"/>
                </a:spcBef>
              </a:pPr>
              <a:t>25</a:t>
            </a:fld>
            <a:endParaRPr lang="en-US"/>
          </a:p>
        </p:txBody>
      </p:sp>
      <p:sp>
        <p:nvSpPr>
          <p:cNvPr id="3" name="Title 3">
            <a:extLst>
              <a:ext uri="{FF2B5EF4-FFF2-40B4-BE49-F238E27FC236}">
                <a16:creationId xmlns:a16="http://schemas.microsoft.com/office/drawing/2014/main" id="{C5755E87-608F-4C81-AD40-25BF87B682EB}"/>
              </a:ext>
            </a:extLst>
          </p:cNvPr>
          <p:cNvSpPr>
            <a:spLocks noGrp="1"/>
          </p:cNvSpPr>
          <p:nvPr>
            <p:ph type="title"/>
          </p:nvPr>
        </p:nvSpPr>
        <p:spPr>
          <a:xfrm>
            <a:off x="838200" y="365126"/>
            <a:ext cx="7924800" cy="1325563"/>
          </a:xfrm>
        </p:spPr>
        <p:txBody>
          <a:bodyPr>
            <a:normAutofit/>
          </a:bodyPr>
          <a:lstStyle/>
          <a:p>
            <a:r>
              <a:rPr lang="en-US" dirty="0"/>
              <a:t>Anonymous &amp; De-Anonymized Data</a:t>
            </a:r>
          </a:p>
        </p:txBody>
      </p:sp>
      <p:pic>
        <p:nvPicPr>
          <p:cNvPr id="3076" name="Picture 4" descr="Anonymous&quot; Data Won't Protect Your Identity | Scientific American">
            <a:extLst>
              <a:ext uri="{FF2B5EF4-FFF2-40B4-BE49-F238E27FC236}">
                <a16:creationId xmlns:a16="http://schemas.microsoft.com/office/drawing/2014/main" id="{2B169927-C04A-EBB4-5B61-03182FFF2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60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3B6F-FFB1-A7FA-0CEE-68E0BACF469D}"/>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BE8783B9-A2B8-6A5E-B3C6-C6AFD228B1BD}"/>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pic>
        <p:nvPicPr>
          <p:cNvPr id="18" name="Picture 17" descr="A screenshot of a computer&#10;&#10;Description automatically generated">
            <a:extLst>
              <a:ext uri="{FF2B5EF4-FFF2-40B4-BE49-F238E27FC236}">
                <a16:creationId xmlns:a16="http://schemas.microsoft.com/office/drawing/2014/main" id="{F983B8CD-8B70-2DF9-7610-14638CD2F1A0}"/>
              </a:ext>
            </a:extLst>
          </p:cNvPr>
          <p:cNvPicPr>
            <a:picLocks noChangeAspect="1"/>
          </p:cNvPicPr>
          <p:nvPr/>
        </p:nvPicPr>
        <p:blipFill>
          <a:blip r:embed="rId3"/>
          <a:stretch>
            <a:fillRect/>
          </a:stretch>
        </p:blipFill>
        <p:spPr>
          <a:xfrm>
            <a:off x="311445" y="1296988"/>
            <a:ext cx="8521109" cy="4570412"/>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73931E8-6A17-B6BD-409F-CBEF10D03BB8}"/>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26</a:t>
            </a:fld>
            <a:endParaRPr lang="en-US"/>
          </a:p>
        </p:txBody>
      </p:sp>
      <p:sp>
        <p:nvSpPr>
          <p:cNvPr id="4" name="Title 3">
            <a:extLst>
              <a:ext uri="{FF2B5EF4-FFF2-40B4-BE49-F238E27FC236}">
                <a16:creationId xmlns:a16="http://schemas.microsoft.com/office/drawing/2014/main" id="{F1475C74-ABE1-7F7B-A848-9EBD248D5142}"/>
              </a:ext>
            </a:extLst>
          </p:cNvPr>
          <p:cNvSpPr>
            <a:spLocks noGrp="1"/>
          </p:cNvSpPr>
          <p:nvPr>
            <p:ph type="title"/>
          </p:nvPr>
        </p:nvSpPr>
        <p:spPr/>
        <p:txBody>
          <a:bodyPr>
            <a:normAutofit/>
          </a:bodyPr>
          <a:lstStyle/>
          <a:p>
            <a:r>
              <a:rPr lang="en-US" dirty="0"/>
              <a:t>Measuring ROAS – Anonymous Data</a:t>
            </a:r>
          </a:p>
        </p:txBody>
      </p:sp>
    </p:spTree>
    <p:extLst>
      <p:ext uri="{BB962C8B-B14F-4D97-AF65-F5344CB8AC3E}">
        <p14:creationId xmlns:p14="http://schemas.microsoft.com/office/powerpoint/2010/main" val="3548597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2517-F4FC-D3DE-6607-1BCA5C4B50E2}"/>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50757660-3091-8CDE-5857-B1CD073BAC03}"/>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9A53A992-9051-D74D-30D5-49CD82B00A9B}"/>
              </a:ext>
            </a:extLst>
          </p:cNvPr>
          <p:cNvPicPr>
            <a:picLocks noChangeAspect="1"/>
          </p:cNvPicPr>
          <p:nvPr/>
        </p:nvPicPr>
        <p:blipFill>
          <a:blip r:embed="rId3"/>
          <a:stretch>
            <a:fillRect/>
          </a:stretch>
        </p:blipFill>
        <p:spPr>
          <a:xfrm>
            <a:off x="262263" y="1313900"/>
            <a:ext cx="8619473" cy="455350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91AF4D3-617A-A6E1-933B-B54EECDAFAF0}"/>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27</a:t>
            </a:fld>
            <a:endParaRPr lang="en-US"/>
          </a:p>
        </p:txBody>
      </p:sp>
      <p:sp>
        <p:nvSpPr>
          <p:cNvPr id="5" name="Title 4">
            <a:extLst>
              <a:ext uri="{FF2B5EF4-FFF2-40B4-BE49-F238E27FC236}">
                <a16:creationId xmlns:a16="http://schemas.microsoft.com/office/drawing/2014/main" id="{6ECE8F72-9D11-ABE8-0288-F8D4513945A2}"/>
              </a:ext>
            </a:extLst>
          </p:cNvPr>
          <p:cNvSpPr>
            <a:spLocks noGrp="1"/>
          </p:cNvSpPr>
          <p:nvPr>
            <p:ph type="title"/>
          </p:nvPr>
        </p:nvSpPr>
        <p:spPr/>
        <p:txBody>
          <a:bodyPr>
            <a:normAutofit/>
          </a:bodyPr>
          <a:lstStyle/>
          <a:p>
            <a:r>
              <a:rPr lang="en-US" dirty="0"/>
              <a:t>Measuring ROAS – Anonymous Data</a:t>
            </a:r>
          </a:p>
        </p:txBody>
      </p:sp>
    </p:spTree>
    <p:extLst>
      <p:ext uri="{BB962C8B-B14F-4D97-AF65-F5344CB8AC3E}">
        <p14:creationId xmlns:p14="http://schemas.microsoft.com/office/powerpoint/2010/main" val="21698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BD613-AC75-D1E8-3ECD-B82247E6BFA2}"/>
            </a:ext>
          </a:extLst>
        </p:cNvPr>
        <p:cNvGrpSpPr/>
        <p:nvPr/>
      </p:nvGrpSpPr>
      <p:grpSpPr>
        <a:xfrm>
          <a:off x="0" y="0"/>
          <a:ext cx="0" cy="0"/>
          <a:chOff x="0" y="0"/>
          <a:chExt cx="0" cy="0"/>
        </a:xfrm>
      </p:grpSpPr>
      <p:sp>
        <p:nvSpPr>
          <p:cNvPr id="16" name="Title 1">
            <a:extLst>
              <a:ext uri="{FF2B5EF4-FFF2-40B4-BE49-F238E27FC236}">
                <a16:creationId xmlns:a16="http://schemas.microsoft.com/office/drawing/2014/main" id="{DC8617AA-983F-1F2F-04C0-602DBFA6F35E}"/>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pic>
        <p:nvPicPr>
          <p:cNvPr id="8" name="Picture 7" descr="A map with purple and blue spots&#10;&#10;Description automatically generated">
            <a:extLst>
              <a:ext uri="{FF2B5EF4-FFF2-40B4-BE49-F238E27FC236}">
                <a16:creationId xmlns:a16="http://schemas.microsoft.com/office/drawing/2014/main" id="{7EFDBF45-8496-F597-9494-3D48D8643625}"/>
              </a:ext>
            </a:extLst>
          </p:cNvPr>
          <p:cNvPicPr>
            <a:picLocks noChangeAspect="1"/>
          </p:cNvPicPr>
          <p:nvPr/>
        </p:nvPicPr>
        <p:blipFill>
          <a:blip r:embed="rId3"/>
          <a:stretch>
            <a:fillRect/>
          </a:stretch>
        </p:blipFill>
        <p:spPr>
          <a:xfrm>
            <a:off x="366963" y="1408113"/>
            <a:ext cx="8410074" cy="4505556"/>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5401D10-76E4-BA85-6530-2122CF6574E3}"/>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28</a:t>
            </a:fld>
            <a:endParaRPr lang="en-US"/>
          </a:p>
        </p:txBody>
      </p:sp>
      <p:sp>
        <p:nvSpPr>
          <p:cNvPr id="4" name="Title 3">
            <a:extLst>
              <a:ext uri="{FF2B5EF4-FFF2-40B4-BE49-F238E27FC236}">
                <a16:creationId xmlns:a16="http://schemas.microsoft.com/office/drawing/2014/main" id="{22687145-6A9E-9F82-7220-4C32565BF51B}"/>
              </a:ext>
            </a:extLst>
          </p:cNvPr>
          <p:cNvSpPr>
            <a:spLocks noGrp="1"/>
          </p:cNvSpPr>
          <p:nvPr>
            <p:ph type="title"/>
          </p:nvPr>
        </p:nvSpPr>
        <p:spPr/>
        <p:txBody>
          <a:bodyPr>
            <a:normAutofit/>
          </a:bodyPr>
          <a:lstStyle/>
          <a:p>
            <a:r>
              <a:rPr lang="en-US" dirty="0"/>
              <a:t>Measuring ROAS – Anonymous Data</a:t>
            </a:r>
          </a:p>
        </p:txBody>
      </p:sp>
    </p:spTree>
    <p:extLst>
      <p:ext uri="{BB962C8B-B14F-4D97-AF65-F5344CB8AC3E}">
        <p14:creationId xmlns:p14="http://schemas.microsoft.com/office/powerpoint/2010/main" val="2701655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E2E18B-E17D-3476-7BDA-EAC8B39112A9}"/>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29</a:t>
            </a:fld>
            <a:endParaRPr lang="en-US"/>
          </a:p>
        </p:txBody>
      </p:sp>
      <p:sp>
        <p:nvSpPr>
          <p:cNvPr id="6" name="Title 5">
            <a:extLst>
              <a:ext uri="{FF2B5EF4-FFF2-40B4-BE49-F238E27FC236}">
                <a16:creationId xmlns:a16="http://schemas.microsoft.com/office/drawing/2014/main" id="{59E396B8-975F-A3C5-41FC-CEB402792527}"/>
              </a:ext>
            </a:extLst>
          </p:cNvPr>
          <p:cNvSpPr>
            <a:spLocks noGrp="1"/>
          </p:cNvSpPr>
          <p:nvPr>
            <p:ph type="title"/>
          </p:nvPr>
        </p:nvSpPr>
        <p:spPr/>
        <p:txBody>
          <a:bodyPr/>
          <a:lstStyle/>
          <a:p>
            <a:r>
              <a:rPr lang="en-US" dirty="0"/>
              <a:t>Visit West Volusia</a:t>
            </a:r>
          </a:p>
        </p:txBody>
      </p:sp>
      <p:pic>
        <p:nvPicPr>
          <p:cNvPr id="8" name="Picture 7" descr="A close up of a manatee&#10;&#10;Description automatically generated">
            <a:extLst>
              <a:ext uri="{FF2B5EF4-FFF2-40B4-BE49-F238E27FC236}">
                <a16:creationId xmlns:a16="http://schemas.microsoft.com/office/drawing/2014/main" id="{9CA01341-6D65-C0A2-B40C-B3392B65109D}"/>
              </a:ext>
            </a:extLst>
          </p:cNvPr>
          <p:cNvPicPr>
            <a:picLocks noChangeAspect="1"/>
          </p:cNvPicPr>
          <p:nvPr/>
        </p:nvPicPr>
        <p:blipFill>
          <a:blip r:embed="rId3"/>
          <a:stretch>
            <a:fillRect/>
          </a:stretch>
        </p:blipFill>
        <p:spPr>
          <a:xfrm>
            <a:off x="222347" y="1524000"/>
            <a:ext cx="8699305" cy="4267200"/>
          </a:xfrm>
          <a:prstGeom prst="rect">
            <a:avLst/>
          </a:prstGeom>
        </p:spPr>
      </p:pic>
    </p:spTree>
    <p:extLst>
      <p:ext uri="{BB962C8B-B14F-4D97-AF65-F5344CB8AC3E}">
        <p14:creationId xmlns:p14="http://schemas.microsoft.com/office/powerpoint/2010/main" val="2985973307"/>
      </p:ext>
    </p:extLst>
  </p:cSld>
  <p:clrMapOvr>
    <a:masterClrMapping/>
  </p:clrMapOvr>
  <p:transition spd="slow" advTm="1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p:cNvPicPr>
            <a:picLocks noChangeAspect="1"/>
          </p:cNvPicPr>
          <p:nvPr/>
        </p:nvPicPr>
        <p:blipFill>
          <a:blip r:embed="rId3">
            <a:extLst>
              <a:ext uri="{28A0092B-C50C-407E-A947-70E740481C1C}">
                <a14:useLocalDpi xmlns:a14="http://schemas.microsoft.com/office/drawing/2010/main" val="0"/>
              </a:ext>
            </a:extLst>
          </a:blip>
          <a:srcRect r="5107"/>
          <a:stretch/>
        </p:blipFill>
        <p:spPr bwMode="auto">
          <a:xfrm>
            <a:off x="769331" y="435702"/>
            <a:ext cx="7605338" cy="5959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3"/>
          <p:cNvSpPr txBox="1">
            <a:spLocks noChangeArrowheads="1"/>
          </p:cNvSpPr>
          <p:nvPr/>
        </p:nvSpPr>
        <p:spPr bwMode="auto">
          <a:xfrm>
            <a:off x="914400" y="995000"/>
            <a:ext cx="3869557" cy="4867999"/>
          </a:xfrm>
          <a:prstGeom prst="rect">
            <a:avLst/>
          </a:prstGeom>
          <a:solidFill>
            <a:srgbClr val="ADBF54"/>
          </a:solidFill>
          <a:ln w="12700">
            <a:noFill/>
            <a:miter lim="800000"/>
            <a:headEnd type="none" w="sm" len="sm"/>
            <a:tailEnd type="none" w="sm" len="sm"/>
          </a:ln>
        </p:spPr>
        <p:txBody>
          <a:bodyPr wrap="square" lIns="63500" tIns="63500" rIns="63500" bIns="635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sz="2800" dirty="0">
                <a:solidFill>
                  <a:srgbClr val="404040"/>
                </a:solidFill>
                <a:latin typeface="Arial" panose="020B0604020202020204" pitchFamily="34" charset="0"/>
                <a:cs typeface="Arial" panose="020B0604020202020204" pitchFamily="34" charset="0"/>
              </a:rPr>
              <a:t>From the dawn of civilization until 2003, humankind generated five Exabytes of data. </a:t>
            </a:r>
          </a:p>
          <a:p>
            <a:pPr>
              <a:defRPr/>
            </a:pPr>
            <a:endParaRPr lang="en-GB" sz="2800" b="1" dirty="0">
              <a:solidFill>
                <a:srgbClr val="404040"/>
              </a:solidFill>
              <a:latin typeface="Arial" panose="020B0604020202020204" pitchFamily="34" charset="0"/>
              <a:cs typeface="Arial" panose="020B0604020202020204" pitchFamily="34" charset="0"/>
            </a:endParaRPr>
          </a:p>
          <a:p>
            <a:pPr>
              <a:defRPr/>
            </a:pPr>
            <a:r>
              <a:rPr lang="en-GB" sz="2800" b="1" dirty="0">
                <a:solidFill>
                  <a:srgbClr val="404040"/>
                </a:solidFill>
                <a:latin typeface="Arial" panose="020B0604020202020204" pitchFamily="34" charset="0"/>
                <a:cs typeface="Arial" panose="020B0604020202020204" pitchFamily="34" charset="0"/>
              </a:rPr>
              <a:t>Now we produce five Exabytes every two days…and the pace is</a:t>
            </a:r>
          </a:p>
          <a:p>
            <a:pPr>
              <a:defRPr/>
            </a:pPr>
            <a:r>
              <a:rPr lang="en-GB" sz="2800" b="1" dirty="0">
                <a:solidFill>
                  <a:srgbClr val="404040"/>
                </a:solidFill>
                <a:latin typeface="Arial" panose="020B0604020202020204" pitchFamily="34" charset="0"/>
                <a:cs typeface="Arial" panose="020B0604020202020204" pitchFamily="34" charset="0"/>
              </a:rPr>
              <a:t>accelerating.</a:t>
            </a:r>
          </a:p>
          <a:p>
            <a:pPr marL="573088" indent="-573088">
              <a:defRPr/>
            </a:pPr>
            <a:endParaRPr lang="en-GB" sz="1400" b="1" dirty="0">
              <a:solidFill>
                <a:srgbClr val="404040"/>
              </a:solidFill>
              <a:latin typeface="Arial" panose="020B0604020202020204" pitchFamily="34" charset="0"/>
              <a:cs typeface="Arial" panose="020B0604020202020204" pitchFamily="34" charset="0"/>
            </a:endParaRPr>
          </a:p>
          <a:p>
            <a:pPr marL="573088" indent="-573088">
              <a:defRPr/>
            </a:pPr>
            <a:r>
              <a:rPr lang="en-GB" sz="1400" b="1" dirty="0">
                <a:solidFill>
                  <a:srgbClr val="404040"/>
                </a:solidFill>
                <a:latin typeface="Arial" panose="020B0604020202020204" pitchFamily="34" charset="0"/>
                <a:cs typeface="Arial" panose="020B0604020202020204" pitchFamily="34" charset="0"/>
              </a:rPr>
              <a:t>Eric Schmidt,</a:t>
            </a:r>
          </a:p>
          <a:p>
            <a:pPr marL="573088" indent="-573088">
              <a:defRPr/>
            </a:pPr>
            <a:r>
              <a:rPr lang="en-GB" sz="1400" i="1" dirty="0">
                <a:solidFill>
                  <a:srgbClr val="404040"/>
                </a:solidFill>
                <a:latin typeface="Arial" panose="020B0604020202020204" pitchFamily="34" charset="0"/>
                <a:cs typeface="Arial" panose="020B0604020202020204" pitchFamily="34" charset="0"/>
              </a:rPr>
              <a:t>Executive Chairman</a:t>
            </a:r>
          </a:p>
          <a:p>
            <a:pPr marL="573088" indent="-573088">
              <a:defRPr/>
            </a:pPr>
            <a:r>
              <a:rPr lang="en-GB" sz="1400" i="1" dirty="0">
                <a:solidFill>
                  <a:srgbClr val="404040"/>
                </a:solidFill>
                <a:latin typeface="Arial" panose="020B0604020202020204" pitchFamily="34" charset="0"/>
                <a:cs typeface="Arial" panose="020B0604020202020204" pitchFamily="34" charset="0"/>
              </a:rPr>
              <a:t>Google</a:t>
            </a:r>
            <a:endParaRPr lang="en-GB" sz="1400" dirty="0">
              <a:solidFill>
                <a:srgbClr val="404040"/>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F704EEB0-9342-C2AD-EDAB-44E3F5FFD253}"/>
              </a:ext>
            </a:extLst>
          </p:cNvPr>
          <p:cNvSpPr>
            <a:spLocks noGrp="1"/>
          </p:cNvSpPr>
          <p:nvPr>
            <p:ph type="sldNum" sz="quarter" idx="4"/>
          </p:nvPr>
        </p:nvSpPr>
        <p:spPr/>
        <p:txBody>
          <a:bodyPr/>
          <a:lstStyle/>
          <a:p>
            <a:pPr algn="r">
              <a:spcBef>
                <a:spcPts val="600"/>
              </a:spcBef>
            </a:pPr>
            <a:fld id="{AC97527D-75AB-A545-9A7D-607E91137AB8}" type="slidenum">
              <a:rPr lang="en-US" smtClean="0"/>
              <a:pPr algn="r">
                <a:spcBef>
                  <a:spcPts val="600"/>
                </a:spcBef>
              </a:pPr>
              <a:t>3</a:t>
            </a:fld>
            <a:endParaRPr lang="en-US"/>
          </a:p>
        </p:txBody>
      </p:sp>
    </p:spTree>
    <p:extLst>
      <p:ext uri="{BB962C8B-B14F-4D97-AF65-F5344CB8AC3E}">
        <p14:creationId xmlns:p14="http://schemas.microsoft.com/office/powerpoint/2010/main" val="2450703655"/>
      </p:ext>
    </p:extLst>
  </p:cSld>
  <p:clrMapOvr>
    <a:masterClrMapping/>
  </p:clrMapOvr>
  <p:transition spd="slow" advTm="1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B310-DA8E-7A1B-F233-D54A35291DD4}"/>
            </a:ext>
          </a:extLst>
        </p:cNvPr>
        <p:cNvGrpSpPr/>
        <p:nvPr/>
      </p:nvGrpSpPr>
      <p:grpSpPr>
        <a:xfrm>
          <a:off x="0" y="0"/>
          <a:ext cx="0" cy="0"/>
          <a:chOff x="0" y="0"/>
          <a:chExt cx="0" cy="0"/>
        </a:xfrm>
      </p:grpSpPr>
      <p:pic>
        <p:nvPicPr>
          <p:cNvPr id="5" name="Picture 4" descr="A graph of different sizes and colors&#10;&#10;Description automatically generated">
            <a:extLst>
              <a:ext uri="{FF2B5EF4-FFF2-40B4-BE49-F238E27FC236}">
                <a16:creationId xmlns:a16="http://schemas.microsoft.com/office/drawing/2014/main" id="{12BDB85D-D833-5290-ACCA-F7C314F70C54}"/>
              </a:ext>
            </a:extLst>
          </p:cNvPr>
          <p:cNvPicPr>
            <a:picLocks noChangeAspect="1"/>
          </p:cNvPicPr>
          <p:nvPr/>
        </p:nvPicPr>
        <p:blipFill>
          <a:blip r:embed="rId3"/>
          <a:stretch>
            <a:fillRect/>
          </a:stretch>
        </p:blipFill>
        <p:spPr>
          <a:xfrm>
            <a:off x="685800" y="1187141"/>
            <a:ext cx="8001000" cy="5137459"/>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981DFC25-BC16-3D6A-C7D4-A8E3153737A3}"/>
              </a:ext>
            </a:extLst>
          </p:cNvPr>
          <p:cNvSpPr txBox="1">
            <a:spLocks/>
          </p:cNvSpPr>
          <p:nvPr/>
        </p:nvSpPr>
        <p:spPr>
          <a:xfrm>
            <a:off x="1600200" y="155575"/>
            <a:ext cx="7543800" cy="12525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CCDDC1F-7679-8090-FDAD-0D3F43D2FF82}"/>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30</a:t>
            </a:fld>
            <a:endParaRPr lang="en-US"/>
          </a:p>
        </p:txBody>
      </p:sp>
      <p:sp>
        <p:nvSpPr>
          <p:cNvPr id="8" name="Title 7">
            <a:extLst>
              <a:ext uri="{FF2B5EF4-FFF2-40B4-BE49-F238E27FC236}">
                <a16:creationId xmlns:a16="http://schemas.microsoft.com/office/drawing/2014/main" id="{8AF3C090-9C06-A0D3-DA92-7D28580EEABF}"/>
              </a:ext>
            </a:extLst>
          </p:cNvPr>
          <p:cNvSpPr>
            <a:spLocks noGrp="1"/>
          </p:cNvSpPr>
          <p:nvPr>
            <p:ph type="title"/>
          </p:nvPr>
        </p:nvSpPr>
        <p:spPr/>
        <p:txBody>
          <a:bodyPr>
            <a:normAutofit/>
          </a:bodyPr>
          <a:lstStyle/>
          <a:p>
            <a:r>
              <a:rPr lang="en-US" dirty="0"/>
              <a:t>Visit West Volusia</a:t>
            </a:r>
          </a:p>
        </p:txBody>
      </p:sp>
      <p:sp>
        <p:nvSpPr>
          <p:cNvPr id="9" name="Oval 8">
            <a:extLst>
              <a:ext uri="{FF2B5EF4-FFF2-40B4-BE49-F238E27FC236}">
                <a16:creationId xmlns:a16="http://schemas.microsoft.com/office/drawing/2014/main" id="{D67EEB5C-7623-1ABD-E45C-7799EF7D40B5}"/>
              </a:ext>
            </a:extLst>
          </p:cNvPr>
          <p:cNvSpPr/>
          <p:nvPr/>
        </p:nvSpPr>
        <p:spPr>
          <a:xfrm>
            <a:off x="609600" y="2438400"/>
            <a:ext cx="2895600" cy="60960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509285"/>
      </p:ext>
    </p:extLst>
  </p:cSld>
  <p:clrMapOvr>
    <a:masterClrMapping/>
  </p:clrMapOvr>
  <p:transition spd="slow" advTm="1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6B39-7D63-0732-DC43-3C1F6A413651}"/>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A1835DAE-31F7-ECD4-E44C-FF9D5E49E0C9}"/>
              </a:ext>
            </a:extLst>
          </p:cNvPr>
          <p:cNvSpPr txBox="1">
            <a:spLocks/>
          </p:cNvSpPr>
          <p:nvPr/>
        </p:nvSpPr>
        <p:spPr>
          <a:xfrm>
            <a:off x="1600200" y="155575"/>
            <a:ext cx="7543800" cy="12525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621F890-E1CF-429C-2333-67895BC93334}"/>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31</a:t>
            </a:fld>
            <a:endParaRPr lang="en-US"/>
          </a:p>
        </p:txBody>
      </p:sp>
      <p:sp>
        <p:nvSpPr>
          <p:cNvPr id="5" name="Title 4">
            <a:extLst>
              <a:ext uri="{FF2B5EF4-FFF2-40B4-BE49-F238E27FC236}">
                <a16:creationId xmlns:a16="http://schemas.microsoft.com/office/drawing/2014/main" id="{34C201C1-C017-8E15-021A-060BE6345CB6}"/>
              </a:ext>
            </a:extLst>
          </p:cNvPr>
          <p:cNvSpPr>
            <a:spLocks noGrp="1"/>
          </p:cNvSpPr>
          <p:nvPr>
            <p:ph type="title"/>
          </p:nvPr>
        </p:nvSpPr>
        <p:spPr/>
        <p:txBody>
          <a:bodyPr>
            <a:normAutofit/>
          </a:bodyPr>
          <a:lstStyle/>
          <a:p>
            <a:r>
              <a:rPr lang="en-US" dirty="0"/>
              <a:t>Visit West Volusia</a:t>
            </a:r>
          </a:p>
        </p:txBody>
      </p:sp>
      <p:pic>
        <p:nvPicPr>
          <p:cNvPr id="7" name="Picture 6" descr="A screenshot of a website&#10;&#10;AI-generated content may be incorrect.">
            <a:extLst>
              <a:ext uri="{FF2B5EF4-FFF2-40B4-BE49-F238E27FC236}">
                <a16:creationId xmlns:a16="http://schemas.microsoft.com/office/drawing/2014/main" id="{10D70C4C-AA5A-2CC0-4472-2CD5E7E98C9C}"/>
              </a:ext>
            </a:extLst>
          </p:cNvPr>
          <p:cNvPicPr>
            <a:picLocks noChangeAspect="1"/>
          </p:cNvPicPr>
          <p:nvPr/>
        </p:nvPicPr>
        <p:blipFill>
          <a:blip r:embed="rId3"/>
          <a:srcRect b="83446"/>
          <a:stretch/>
        </p:blipFill>
        <p:spPr>
          <a:xfrm>
            <a:off x="152400" y="1219200"/>
            <a:ext cx="5305034" cy="3391693"/>
          </a:xfrm>
          <a:prstGeom prst="rect">
            <a:avLst/>
          </a:prstGeom>
          <a:effectLst>
            <a:outerShdw blurRad="63500" sx="102000" sy="102000" algn="ctr" rotWithShape="0">
              <a:prstClr val="black">
                <a:alpha val="40000"/>
              </a:prstClr>
            </a:outerShdw>
          </a:effectLst>
        </p:spPr>
      </p:pic>
      <p:pic>
        <p:nvPicPr>
          <p:cNvPr id="8" name="Picture 7" descr="A screenshot of a website&#10;&#10;AI-generated content may be incorrect.">
            <a:extLst>
              <a:ext uri="{FF2B5EF4-FFF2-40B4-BE49-F238E27FC236}">
                <a16:creationId xmlns:a16="http://schemas.microsoft.com/office/drawing/2014/main" id="{54FB781A-B036-CAF1-FDDD-9C8BF73106D6}"/>
              </a:ext>
            </a:extLst>
          </p:cNvPr>
          <p:cNvPicPr>
            <a:picLocks noChangeAspect="1"/>
          </p:cNvPicPr>
          <p:nvPr/>
        </p:nvPicPr>
        <p:blipFill>
          <a:blip r:embed="rId3"/>
          <a:srcRect t="16652" b="53333"/>
          <a:stretch/>
        </p:blipFill>
        <p:spPr>
          <a:xfrm>
            <a:off x="4572000" y="1631168"/>
            <a:ext cx="4419600" cy="51234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1737289"/>
      </p:ext>
    </p:extLst>
  </p:cSld>
  <p:clrMapOvr>
    <a:masterClrMapping/>
  </p:clrMapOvr>
  <p:transition spd="slow" advTm="1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ED47-918B-EB2D-4CFC-3D5F3EF28835}"/>
            </a:ext>
          </a:extLst>
        </p:cNvPr>
        <p:cNvGrpSpPr/>
        <p:nvPr/>
      </p:nvGrpSpPr>
      <p:grpSpPr>
        <a:xfrm>
          <a:off x="0" y="0"/>
          <a:ext cx="0" cy="0"/>
          <a:chOff x="0" y="0"/>
          <a:chExt cx="0" cy="0"/>
        </a:xfrm>
      </p:grpSpPr>
      <p:pic>
        <p:nvPicPr>
          <p:cNvPr id="13" name="Picture 12" descr="A map with a red square&#10;&#10;Description automatically generated">
            <a:extLst>
              <a:ext uri="{FF2B5EF4-FFF2-40B4-BE49-F238E27FC236}">
                <a16:creationId xmlns:a16="http://schemas.microsoft.com/office/drawing/2014/main" id="{673A6448-1ABC-B422-4BE7-F928BB13C6AD}"/>
              </a:ext>
            </a:extLst>
          </p:cNvPr>
          <p:cNvPicPr>
            <a:picLocks noChangeAspect="1"/>
          </p:cNvPicPr>
          <p:nvPr/>
        </p:nvPicPr>
        <p:blipFill>
          <a:blip r:embed="rId3"/>
          <a:srcRect b="7725"/>
          <a:stretch/>
        </p:blipFill>
        <p:spPr>
          <a:xfrm>
            <a:off x="849775" y="1066802"/>
            <a:ext cx="7162800" cy="5161472"/>
          </a:xfrm>
          <a:prstGeom prst="rect">
            <a:avLst/>
          </a:prstGeom>
          <a:effectLst>
            <a:outerShdw blurRad="50800" dist="38100" dir="2700000" algn="tl" rotWithShape="0">
              <a:prstClr val="black">
                <a:alpha val="40000"/>
              </a:prstClr>
            </a:outerShdw>
          </a:effectLst>
        </p:spPr>
      </p:pic>
      <p:pic>
        <p:nvPicPr>
          <p:cNvPr id="14" name="Picture 4">
            <a:extLst>
              <a:ext uri="{FF2B5EF4-FFF2-40B4-BE49-F238E27FC236}">
                <a16:creationId xmlns:a16="http://schemas.microsoft.com/office/drawing/2014/main" id="{78D67B4A-824D-C166-E51C-E72F477BB37A}"/>
              </a:ext>
            </a:extLst>
          </p:cNvPr>
          <p:cNvPicPr>
            <a:picLocks noChangeAspect="1" noChangeArrowheads="1"/>
          </p:cNvPicPr>
          <p:nvPr/>
        </p:nvPicPr>
        <p:blipFill>
          <a:blip r:embed="rId4">
            <a:alphaModFix amt="78000"/>
            <a:extLst>
              <a:ext uri="{BEBA8EAE-BF5A-486C-A8C5-ECC9F3942E4B}">
                <a14:imgProps xmlns:a14="http://schemas.microsoft.com/office/drawing/2010/main">
                  <a14:imgLayer r:embed="rId5">
                    <a14:imgEffect>
                      <a14:saturation sat="188000"/>
                    </a14:imgEffect>
                  </a14:imgLayer>
                </a14:imgProps>
              </a:ext>
              <a:ext uri="{28A0092B-C50C-407E-A947-70E740481C1C}">
                <a14:useLocalDpi xmlns:a14="http://schemas.microsoft.com/office/drawing/2010/main" val="0"/>
              </a:ext>
            </a:extLst>
          </a:blip>
          <a:srcRect/>
          <a:stretch>
            <a:fillRect/>
          </a:stretch>
        </p:blipFill>
        <p:spPr bwMode="auto">
          <a:xfrm rot="21044974">
            <a:off x="5684741" y="3897929"/>
            <a:ext cx="3355028" cy="2516271"/>
          </a:xfrm>
          <a:prstGeom prst="rect">
            <a:avLst/>
          </a:prstGeom>
          <a:noFill/>
          <a:effectLst>
            <a:softEdge rad="383004"/>
          </a:effectLst>
        </p:spPr>
      </p:pic>
      <p:sp>
        <p:nvSpPr>
          <p:cNvPr id="3" name="Title 1">
            <a:extLst>
              <a:ext uri="{FF2B5EF4-FFF2-40B4-BE49-F238E27FC236}">
                <a16:creationId xmlns:a16="http://schemas.microsoft.com/office/drawing/2014/main" id="{F6C816A0-721F-3189-C11B-1A7629459B10}"/>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E48BC54-CE4D-BFA1-F6ED-6AA1285239C2}"/>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32</a:t>
            </a:fld>
            <a:endParaRPr lang="en-US"/>
          </a:p>
        </p:txBody>
      </p:sp>
      <p:sp>
        <p:nvSpPr>
          <p:cNvPr id="5" name="Title 4">
            <a:extLst>
              <a:ext uri="{FF2B5EF4-FFF2-40B4-BE49-F238E27FC236}">
                <a16:creationId xmlns:a16="http://schemas.microsoft.com/office/drawing/2014/main" id="{85249FDA-01F6-71C1-4175-0102E4389AD5}"/>
              </a:ext>
            </a:extLst>
          </p:cNvPr>
          <p:cNvSpPr>
            <a:spLocks noGrp="1"/>
          </p:cNvSpPr>
          <p:nvPr>
            <p:ph type="title"/>
          </p:nvPr>
        </p:nvSpPr>
        <p:spPr/>
        <p:txBody>
          <a:bodyPr>
            <a:normAutofit/>
          </a:bodyPr>
          <a:lstStyle/>
          <a:p>
            <a:r>
              <a:rPr lang="en-US" dirty="0"/>
              <a:t>Measuring ROAS – De-Anonymized Data</a:t>
            </a:r>
          </a:p>
        </p:txBody>
      </p:sp>
    </p:spTree>
    <p:extLst>
      <p:ext uri="{BB962C8B-B14F-4D97-AF65-F5344CB8AC3E}">
        <p14:creationId xmlns:p14="http://schemas.microsoft.com/office/powerpoint/2010/main" val="842012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E35E-43F5-0614-910C-3BCCE2A74D8C}"/>
            </a:ext>
          </a:extLst>
        </p:cNvPr>
        <p:cNvGrpSpPr/>
        <p:nvPr/>
      </p:nvGrpSpPr>
      <p:grpSpPr>
        <a:xfrm>
          <a:off x="0" y="0"/>
          <a:ext cx="0" cy="0"/>
          <a:chOff x="0" y="0"/>
          <a:chExt cx="0" cy="0"/>
        </a:xfrm>
      </p:grpSpPr>
      <p:pic>
        <p:nvPicPr>
          <p:cNvPr id="2" name="Picture 1" descr="A picture containing text, indoor, wall, table&#10;&#10;Description automatically generated">
            <a:extLst>
              <a:ext uri="{FF2B5EF4-FFF2-40B4-BE49-F238E27FC236}">
                <a16:creationId xmlns:a16="http://schemas.microsoft.com/office/drawing/2014/main" id="{3F1BA9E6-0143-3255-4836-531B20473382}"/>
              </a:ext>
            </a:extLst>
          </p:cNvPr>
          <p:cNvPicPr>
            <a:picLocks noChangeAspect="1"/>
          </p:cNvPicPr>
          <p:nvPr/>
        </p:nvPicPr>
        <p:blipFill>
          <a:blip r:embed="rId3"/>
          <a:stretch>
            <a:fillRect/>
          </a:stretch>
        </p:blipFill>
        <p:spPr>
          <a:xfrm>
            <a:off x="3276600" y="2628140"/>
            <a:ext cx="5676900" cy="4229860"/>
          </a:xfrm>
          <a:prstGeom prst="rect">
            <a:avLst/>
          </a:prstGeom>
          <a:effectLst>
            <a:softEdge rad="517006"/>
          </a:effectLst>
        </p:spPr>
      </p:pic>
      <p:sp>
        <p:nvSpPr>
          <p:cNvPr id="3" name="TextBox 2">
            <a:extLst>
              <a:ext uri="{FF2B5EF4-FFF2-40B4-BE49-F238E27FC236}">
                <a16:creationId xmlns:a16="http://schemas.microsoft.com/office/drawing/2014/main" id="{F5A04DB2-F445-02EC-362C-08C7E9FF027F}"/>
              </a:ext>
            </a:extLst>
          </p:cNvPr>
          <p:cNvSpPr txBox="1"/>
          <p:nvPr/>
        </p:nvSpPr>
        <p:spPr>
          <a:xfrm>
            <a:off x="838200" y="1408113"/>
            <a:ext cx="68580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Using a Cookie to track user behavior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Using an embedded pixel to match IP address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De-anonymize the 95% of site visitors who provide no information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Append demographics and site behavior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Matched ID produces over 300 demographics</a:t>
            </a:r>
          </a:p>
        </p:txBody>
      </p:sp>
      <p:sp>
        <p:nvSpPr>
          <p:cNvPr id="5" name="Title 1">
            <a:extLst>
              <a:ext uri="{FF2B5EF4-FFF2-40B4-BE49-F238E27FC236}">
                <a16:creationId xmlns:a16="http://schemas.microsoft.com/office/drawing/2014/main" id="{E40C46AE-CC82-63C2-ABE0-FE78C1BB6F2E}"/>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3C6108-EBC9-4A88-CCB7-ADCD11324F45}"/>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33</a:t>
            </a:fld>
            <a:endParaRPr lang="en-US"/>
          </a:p>
        </p:txBody>
      </p:sp>
      <p:sp>
        <p:nvSpPr>
          <p:cNvPr id="7" name="Title 6">
            <a:extLst>
              <a:ext uri="{FF2B5EF4-FFF2-40B4-BE49-F238E27FC236}">
                <a16:creationId xmlns:a16="http://schemas.microsoft.com/office/drawing/2014/main" id="{F6F72908-E90D-BA4D-39E0-027B33F9B998}"/>
              </a:ext>
            </a:extLst>
          </p:cNvPr>
          <p:cNvSpPr>
            <a:spLocks noGrp="1"/>
          </p:cNvSpPr>
          <p:nvPr>
            <p:ph type="title"/>
          </p:nvPr>
        </p:nvSpPr>
        <p:spPr/>
        <p:txBody>
          <a:bodyPr>
            <a:normAutofit/>
          </a:bodyPr>
          <a:lstStyle/>
          <a:p>
            <a:r>
              <a:rPr lang="en-US" dirty="0"/>
              <a:t>Measuring ROAS – De-Anonymized Data</a:t>
            </a:r>
          </a:p>
        </p:txBody>
      </p:sp>
    </p:spTree>
    <p:extLst>
      <p:ext uri="{BB962C8B-B14F-4D97-AF65-F5344CB8AC3E}">
        <p14:creationId xmlns:p14="http://schemas.microsoft.com/office/powerpoint/2010/main" val="3009193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5801-4F45-0216-CAAF-7DDD0A4CA8C7}"/>
            </a:ext>
          </a:extLst>
        </p:cNvPr>
        <p:cNvGrpSpPr/>
        <p:nvPr/>
      </p:nvGrpSpPr>
      <p:grpSpPr>
        <a:xfrm>
          <a:off x="0" y="0"/>
          <a:ext cx="0" cy="0"/>
          <a:chOff x="0" y="0"/>
          <a:chExt cx="0" cy="0"/>
        </a:xfrm>
      </p:grpSpPr>
      <p:pic>
        <p:nvPicPr>
          <p:cNvPr id="11" name="Picture 10" descr="Graphical user interface&#10;&#10;Description automatically generated">
            <a:extLst>
              <a:ext uri="{FF2B5EF4-FFF2-40B4-BE49-F238E27FC236}">
                <a16:creationId xmlns:a16="http://schemas.microsoft.com/office/drawing/2014/main" id="{23AFB507-5ACC-6434-F5D4-A9B44CCE7594}"/>
              </a:ext>
            </a:extLst>
          </p:cNvPr>
          <p:cNvPicPr>
            <a:picLocks noChangeAspect="1"/>
          </p:cNvPicPr>
          <p:nvPr/>
        </p:nvPicPr>
        <p:blipFill>
          <a:blip r:embed="rId3"/>
          <a:stretch>
            <a:fillRect/>
          </a:stretch>
        </p:blipFill>
        <p:spPr>
          <a:xfrm>
            <a:off x="1086660" y="1371599"/>
            <a:ext cx="7371540" cy="4867181"/>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178B9D30-DB43-C1A4-ADAD-93058A5D97E5}"/>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B225546-65FB-0FAA-D7E1-88B0A709B3FF}"/>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34</a:t>
            </a:fld>
            <a:endParaRPr lang="en-US"/>
          </a:p>
        </p:txBody>
      </p:sp>
      <p:sp>
        <p:nvSpPr>
          <p:cNvPr id="5" name="Title 4">
            <a:extLst>
              <a:ext uri="{FF2B5EF4-FFF2-40B4-BE49-F238E27FC236}">
                <a16:creationId xmlns:a16="http://schemas.microsoft.com/office/drawing/2014/main" id="{6FF7182A-C571-BC3A-E39F-F704EAA33FB0}"/>
              </a:ext>
            </a:extLst>
          </p:cNvPr>
          <p:cNvSpPr>
            <a:spLocks noGrp="1"/>
          </p:cNvSpPr>
          <p:nvPr>
            <p:ph type="title"/>
          </p:nvPr>
        </p:nvSpPr>
        <p:spPr/>
        <p:txBody>
          <a:bodyPr>
            <a:normAutofit/>
          </a:bodyPr>
          <a:lstStyle/>
          <a:p>
            <a:r>
              <a:rPr lang="en-US" dirty="0"/>
              <a:t>Measuring ROAS – De-Anonymized Data</a:t>
            </a:r>
          </a:p>
        </p:txBody>
      </p:sp>
      <p:sp>
        <p:nvSpPr>
          <p:cNvPr id="13" name="Oval 12">
            <a:extLst>
              <a:ext uri="{FF2B5EF4-FFF2-40B4-BE49-F238E27FC236}">
                <a16:creationId xmlns:a16="http://schemas.microsoft.com/office/drawing/2014/main" id="{09DF0EF1-B650-8E37-0CE6-5DF43E38B831}"/>
              </a:ext>
            </a:extLst>
          </p:cNvPr>
          <p:cNvSpPr/>
          <p:nvPr/>
        </p:nvSpPr>
        <p:spPr>
          <a:xfrm>
            <a:off x="1177311" y="4343400"/>
            <a:ext cx="927580" cy="92758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FAF2BC6-E9F8-8CE2-24AB-58174ED36D77}"/>
              </a:ext>
            </a:extLst>
          </p:cNvPr>
          <p:cNvSpPr/>
          <p:nvPr/>
        </p:nvSpPr>
        <p:spPr>
          <a:xfrm>
            <a:off x="3208715" y="1872331"/>
            <a:ext cx="1098226" cy="803674"/>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941CB0-0093-D370-DE70-B87CEC4F782B}"/>
              </a:ext>
            </a:extLst>
          </p:cNvPr>
          <p:cNvSpPr/>
          <p:nvPr/>
        </p:nvSpPr>
        <p:spPr>
          <a:xfrm>
            <a:off x="1224768" y="1841831"/>
            <a:ext cx="1098226" cy="803674"/>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330306"/>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72FD4-780C-19D8-E1FA-25DB4C05561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82B4658-94F4-3473-57E6-7AC7BDBF33C7}"/>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pic>
        <p:nvPicPr>
          <p:cNvPr id="4" name="Picture 3" descr="Map&#10;&#10;Description automatically generated">
            <a:extLst>
              <a:ext uri="{FF2B5EF4-FFF2-40B4-BE49-F238E27FC236}">
                <a16:creationId xmlns:a16="http://schemas.microsoft.com/office/drawing/2014/main" id="{57D6825B-D6A1-555F-A029-04764780967C}"/>
              </a:ext>
            </a:extLst>
          </p:cNvPr>
          <p:cNvPicPr>
            <a:picLocks noChangeAspect="1"/>
          </p:cNvPicPr>
          <p:nvPr/>
        </p:nvPicPr>
        <p:blipFill>
          <a:blip r:embed="rId3"/>
          <a:stretch>
            <a:fillRect/>
          </a:stretch>
        </p:blipFill>
        <p:spPr>
          <a:xfrm>
            <a:off x="965269" y="1417759"/>
            <a:ext cx="7213461" cy="4839483"/>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548EB10E-A698-5E2E-1191-739D5D5413E0}"/>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35</a:t>
            </a:fld>
            <a:endParaRPr lang="en-US"/>
          </a:p>
        </p:txBody>
      </p:sp>
      <p:sp>
        <p:nvSpPr>
          <p:cNvPr id="6" name="Title 5">
            <a:extLst>
              <a:ext uri="{FF2B5EF4-FFF2-40B4-BE49-F238E27FC236}">
                <a16:creationId xmlns:a16="http://schemas.microsoft.com/office/drawing/2014/main" id="{FCAB51CA-54AA-F16E-0B2E-E9219415C1A9}"/>
              </a:ext>
            </a:extLst>
          </p:cNvPr>
          <p:cNvSpPr>
            <a:spLocks noGrp="1"/>
          </p:cNvSpPr>
          <p:nvPr>
            <p:ph type="title"/>
          </p:nvPr>
        </p:nvSpPr>
        <p:spPr/>
        <p:txBody>
          <a:bodyPr>
            <a:normAutofit/>
          </a:bodyPr>
          <a:lstStyle/>
          <a:p>
            <a:r>
              <a:rPr lang="en-US" dirty="0"/>
              <a:t>Measuring ROAS – Validate Campaign Performance</a:t>
            </a:r>
          </a:p>
        </p:txBody>
      </p:sp>
    </p:spTree>
    <p:extLst>
      <p:ext uri="{BB962C8B-B14F-4D97-AF65-F5344CB8AC3E}">
        <p14:creationId xmlns:p14="http://schemas.microsoft.com/office/powerpoint/2010/main" val="1297119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8B80-3244-3F49-62F6-0C04E5EBCC02}"/>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F2D1657D-6EBF-9E98-5812-B29727A736BF}"/>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E92C792-8D1D-A2A7-13E8-0EDE63A8964F}"/>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36</a:t>
            </a:fld>
            <a:endParaRPr lang="en-US"/>
          </a:p>
        </p:txBody>
      </p:sp>
      <p:pic>
        <p:nvPicPr>
          <p:cNvPr id="6" name="Picture 5">
            <a:extLst>
              <a:ext uri="{FF2B5EF4-FFF2-40B4-BE49-F238E27FC236}">
                <a16:creationId xmlns:a16="http://schemas.microsoft.com/office/drawing/2014/main" id="{62DBD78B-78CC-9F6A-7140-FEA85C6E2684}"/>
              </a:ext>
            </a:extLst>
          </p:cNvPr>
          <p:cNvPicPr>
            <a:picLocks noChangeAspect="1"/>
          </p:cNvPicPr>
          <p:nvPr/>
        </p:nvPicPr>
        <p:blipFill>
          <a:blip r:embed="rId3"/>
          <a:stretch>
            <a:fillRect/>
          </a:stretch>
        </p:blipFill>
        <p:spPr>
          <a:xfrm>
            <a:off x="1314325" y="1162944"/>
            <a:ext cx="6972550" cy="5221087"/>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F4F46CAF-C4DF-2DB5-6A87-168B89F44D9C}"/>
              </a:ext>
            </a:extLst>
          </p:cNvPr>
          <p:cNvSpPr>
            <a:spLocks noGrp="1"/>
          </p:cNvSpPr>
          <p:nvPr>
            <p:ph type="title"/>
          </p:nvPr>
        </p:nvSpPr>
        <p:spPr/>
        <p:txBody>
          <a:bodyPr>
            <a:normAutofit/>
          </a:bodyPr>
          <a:lstStyle/>
          <a:p>
            <a:r>
              <a:rPr lang="en-US" dirty="0"/>
              <a:t>Measuring ROAS – De-Anonymized Data</a:t>
            </a:r>
          </a:p>
        </p:txBody>
      </p:sp>
      <p:sp>
        <p:nvSpPr>
          <p:cNvPr id="7" name="Oval 6">
            <a:extLst>
              <a:ext uri="{FF2B5EF4-FFF2-40B4-BE49-F238E27FC236}">
                <a16:creationId xmlns:a16="http://schemas.microsoft.com/office/drawing/2014/main" id="{7A53AF62-3F1C-671A-F919-33481F56C324}"/>
              </a:ext>
            </a:extLst>
          </p:cNvPr>
          <p:cNvSpPr/>
          <p:nvPr/>
        </p:nvSpPr>
        <p:spPr>
          <a:xfrm>
            <a:off x="1435898" y="3137488"/>
            <a:ext cx="4888702" cy="428353"/>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90D43-1AA2-AA8C-A8F9-3994C8FD5B04}"/>
              </a:ext>
            </a:extLst>
          </p:cNvPr>
          <p:cNvSpPr/>
          <p:nvPr/>
        </p:nvSpPr>
        <p:spPr>
          <a:xfrm>
            <a:off x="6836012" y="3149872"/>
            <a:ext cx="533400" cy="428353"/>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E0B642-DC65-0FDD-2E75-DA08C98A0FF9}"/>
              </a:ext>
            </a:extLst>
          </p:cNvPr>
          <p:cNvSpPr/>
          <p:nvPr/>
        </p:nvSpPr>
        <p:spPr>
          <a:xfrm>
            <a:off x="7620000" y="3153047"/>
            <a:ext cx="533400" cy="428353"/>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353136"/>
      </p:ext>
    </p:extLst>
  </p:cSld>
  <p:clrMapOvr>
    <a:masterClrMapping/>
  </p:clrMapOvr>
  <p:transition spd="slow" advTm="1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0A354-50A0-BC80-5A9D-4C1B465C12F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EFD0FE7-99C6-157D-0E33-988232B03D21}"/>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A879DF4-F25F-C6BD-185F-F5EB6E05C9F5}"/>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37</a:t>
            </a:fld>
            <a:endParaRPr lang="en-US"/>
          </a:p>
        </p:txBody>
      </p:sp>
      <p:sp>
        <p:nvSpPr>
          <p:cNvPr id="5" name="Title 4">
            <a:extLst>
              <a:ext uri="{FF2B5EF4-FFF2-40B4-BE49-F238E27FC236}">
                <a16:creationId xmlns:a16="http://schemas.microsoft.com/office/drawing/2014/main" id="{2FA924D4-E938-4D23-87B4-5D28A0E73E6E}"/>
              </a:ext>
            </a:extLst>
          </p:cNvPr>
          <p:cNvSpPr>
            <a:spLocks noGrp="1"/>
          </p:cNvSpPr>
          <p:nvPr>
            <p:ph type="title"/>
          </p:nvPr>
        </p:nvSpPr>
        <p:spPr/>
        <p:txBody>
          <a:bodyPr>
            <a:normAutofit/>
          </a:bodyPr>
          <a:lstStyle/>
          <a:p>
            <a:r>
              <a:rPr lang="en-US" dirty="0"/>
              <a:t>Measuring ROAS – De-Anonymized Data</a:t>
            </a:r>
          </a:p>
        </p:txBody>
      </p:sp>
      <p:pic>
        <p:nvPicPr>
          <p:cNvPr id="6" name="Picture 5">
            <a:extLst>
              <a:ext uri="{FF2B5EF4-FFF2-40B4-BE49-F238E27FC236}">
                <a16:creationId xmlns:a16="http://schemas.microsoft.com/office/drawing/2014/main" id="{B480AF8A-3F1E-790E-C6C1-29530DCC50CC}"/>
              </a:ext>
            </a:extLst>
          </p:cNvPr>
          <p:cNvPicPr>
            <a:picLocks noChangeAspect="1"/>
          </p:cNvPicPr>
          <p:nvPr/>
        </p:nvPicPr>
        <p:blipFill>
          <a:blip r:embed="rId3"/>
          <a:stretch>
            <a:fillRect/>
          </a:stretch>
        </p:blipFill>
        <p:spPr>
          <a:xfrm>
            <a:off x="132312" y="1597408"/>
            <a:ext cx="8879376" cy="43269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157196"/>
      </p:ext>
    </p:extLst>
  </p:cSld>
  <p:clrMapOvr>
    <a:masterClrMapping/>
  </p:clrMapOvr>
  <p:transition spd="slow" advTm="1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4204" r="8019"/>
          <a:stretch/>
        </p:blipFill>
        <p:spPr>
          <a:xfrm>
            <a:off x="-1" y="0"/>
            <a:ext cx="9144001" cy="6858000"/>
          </a:xfrm>
          <a:prstGeom prst="rect">
            <a:avLst/>
          </a:prstGeom>
        </p:spPr>
      </p:pic>
      <p:sp>
        <p:nvSpPr>
          <p:cNvPr id="2" name="Slide Number Placeholder 1">
            <a:extLst>
              <a:ext uri="{FF2B5EF4-FFF2-40B4-BE49-F238E27FC236}">
                <a16:creationId xmlns:a16="http://schemas.microsoft.com/office/drawing/2014/main" id="{43D6B216-B706-35A0-25A3-7FACFA0B045E}"/>
              </a:ext>
            </a:extLst>
          </p:cNvPr>
          <p:cNvSpPr>
            <a:spLocks noGrp="1"/>
          </p:cNvSpPr>
          <p:nvPr>
            <p:ph type="sldNum" sz="quarter" idx="12"/>
          </p:nvPr>
        </p:nvSpPr>
        <p:spPr/>
        <p:txBody>
          <a:bodyPr/>
          <a:lstStyle/>
          <a:p>
            <a:fld id="{0FB56013-B943-42BA-886F-6F9D4EB85E9D}" type="slidenum">
              <a:rPr lang="en-US" smtClean="0"/>
              <a:t>38</a:t>
            </a:fld>
            <a:endParaRPr lang="en-US"/>
          </a:p>
        </p:txBody>
      </p:sp>
      <p:sp>
        <p:nvSpPr>
          <p:cNvPr id="3" name="Rounded Rectangle 2">
            <a:extLst>
              <a:ext uri="{FF2B5EF4-FFF2-40B4-BE49-F238E27FC236}">
                <a16:creationId xmlns:a16="http://schemas.microsoft.com/office/drawing/2014/main" id="{05C8D432-8CC2-77B4-589A-F7662C9FA388}"/>
              </a:ext>
            </a:extLst>
          </p:cNvPr>
          <p:cNvSpPr/>
          <p:nvPr/>
        </p:nvSpPr>
        <p:spPr>
          <a:xfrm>
            <a:off x="-3657600" y="685800"/>
            <a:ext cx="6556005" cy="1256219"/>
          </a:xfrm>
          <a:prstGeom prst="roundRect">
            <a:avLst/>
          </a:prstGeom>
          <a:solidFill>
            <a:schemeClr val="tx1">
              <a:lumMod val="75000"/>
              <a:lumOff val="2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B4B996-F4E3-3E7C-2743-09F2A52972D9}"/>
              </a:ext>
            </a:extLst>
          </p:cNvPr>
          <p:cNvSpPr txBox="1"/>
          <p:nvPr/>
        </p:nvSpPr>
        <p:spPr>
          <a:xfrm>
            <a:off x="-2892795" y="1033837"/>
            <a:ext cx="5638800" cy="615553"/>
          </a:xfrm>
          <a:prstGeom prst="rect">
            <a:avLst/>
          </a:prstGeom>
          <a:noFill/>
        </p:spPr>
        <p:txBody>
          <a:bodyPr wrap="square" rtlCol="0">
            <a:spAutoFit/>
          </a:bodyPr>
          <a:lstStyle/>
          <a:p>
            <a:pPr algn="r"/>
            <a:r>
              <a:rPr lang="en-US" sz="3400" dirty="0">
                <a:solidFill>
                  <a:srgbClr val="FFFFFF"/>
                </a:solidFill>
                <a:latin typeface="Arial" panose="020B0604020202020204" pitchFamily="34" charset="0"/>
                <a:cs typeface="Arial" panose="020B0604020202020204" pitchFamily="34" charset="0"/>
              </a:rPr>
              <a:t>Use Cases</a:t>
            </a:r>
          </a:p>
        </p:txBody>
      </p:sp>
    </p:spTree>
    <p:extLst>
      <p:ext uri="{BB962C8B-B14F-4D97-AF65-F5344CB8AC3E}">
        <p14:creationId xmlns:p14="http://schemas.microsoft.com/office/powerpoint/2010/main" val="2702626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FC28B-9AB8-4EC1-BA30-373F4BD5B2C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56940FA-7481-4924-047E-84BA1698B465}"/>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8F1AF62-BAB6-5F6B-82BD-17229C977929}"/>
              </a:ext>
            </a:extLst>
          </p:cNvPr>
          <p:cNvSpPr/>
          <p:nvPr/>
        </p:nvSpPr>
        <p:spPr>
          <a:xfrm>
            <a:off x="838200" y="1617664"/>
            <a:ext cx="8153400" cy="4801314"/>
          </a:xfrm>
          <a:prstGeom prst="rect">
            <a:avLst/>
          </a:prstGeom>
        </p:spPr>
        <p:txBody>
          <a:bodyPr wrap="square">
            <a:spAutoFit/>
          </a:bodyPr>
          <a:lstStyle/>
          <a:p>
            <a:r>
              <a:rPr lang="en-US" b="1" dirty="0">
                <a:solidFill>
                  <a:srgbClr val="8F9107"/>
                </a:solidFill>
                <a:latin typeface="Arial" panose="020B0604020202020204" pitchFamily="34" charset="0"/>
                <a:cs typeface="Arial" panose="020B0604020202020204" pitchFamily="34" charset="0"/>
              </a:rPr>
              <a:t>How Can You Best Use Inquirer/Visitor Data To Help Drive Increased Occupancy and Engagement in 2025?</a:t>
            </a:r>
          </a:p>
          <a:p>
            <a:endParaRPr lang="en-US" dirty="0">
              <a:solidFill>
                <a:srgbClr val="8F9107"/>
              </a:solidFill>
              <a:latin typeface="Arial" panose="020B0604020202020204" pitchFamily="34" charset="0"/>
              <a:cs typeface="Arial" panose="020B0604020202020204" pitchFamily="34" charset="0"/>
            </a:endParaRPr>
          </a:p>
          <a:p>
            <a:pPr marL="285750" indent="-285750">
              <a:buFont typeface="Wingdings" pitchFamily="2" charset="2"/>
              <a:buChar char="ü"/>
            </a:pPr>
            <a:r>
              <a:rPr lang="en-US" b="1" dirty="0">
                <a:solidFill>
                  <a:srgbClr val="8F9107"/>
                </a:solidFill>
                <a:latin typeface="Arial" panose="020B0604020202020204" pitchFamily="34" charset="0"/>
                <a:cs typeface="Arial" panose="020B0604020202020204" pitchFamily="34" charset="0"/>
              </a:rPr>
              <a:t>ID Your Out-Of-Town Visitors vs Locals: More Than 150+ Miles </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Who are they? Where are they from?</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How much does XXXX impact the reason they come to your market?</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What are their behaviors?</a:t>
            </a:r>
          </a:p>
          <a:p>
            <a:pPr marL="1200096" lvl="2" indent="-285750">
              <a:buFont typeface="Arial" panose="020B0604020202020204" pitchFamily="34" charset="0"/>
              <a:buChar char="•"/>
            </a:pPr>
            <a:r>
              <a:rPr lang="en-US" dirty="0">
                <a:latin typeface="Arial" panose="020B0604020202020204" pitchFamily="34" charset="0"/>
                <a:cs typeface="Arial" panose="020B0604020202020204" pitchFamily="34" charset="0"/>
              </a:rPr>
              <a:t>Who stays 1 night vs 2 nights or more?</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How do we get additional stays/nights? </a:t>
            </a:r>
          </a:p>
          <a:p>
            <a:pPr lvl="1"/>
            <a:endParaRPr lang="en-US" dirty="0">
              <a:latin typeface="Arial" panose="020B0604020202020204" pitchFamily="34" charset="0"/>
              <a:cs typeface="Arial" panose="020B0604020202020204" pitchFamily="34" charset="0"/>
            </a:endParaRPr>
          </a:p>
          <a:p>
            <a:pPr marL="285750" indent="-285750">
              <a:buFont typeface="Wingdings" pitchFamily="2" charset="2"/>
              <a:buChar char="ü"/>
            </a:pPr>
            <a:r>
              <a:rPr lang="en-US" b="1" dirty="0">
                <a:solidFill>
                  <a:srgbClr val="8F9107"/>
                </a:solidFill>
                <a:latin typeface="Arial" panose="020B0604020202020204" pitchFamily="34" charset="0"/>
                <a:cs typeface="Arial" panose="020B0604020202020204" pitchFamily="34" charset="0"/>
              </a:rPr>
              <a:t>ID Your “Local” Visitors (&gt;100 Miles) </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Who stays 1 night or 0 nights?</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How do we get these folks to increase engagement?</a:t>
            </a:r>
          </a:p>
          <a:p>
            <a:pPr marL="742923"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What demographic attributes and self-reported interests can I use?</a:t>
            </a:r>
          </a:p>
          <a:p>
            <a:pPr marL="1200096" lvl="2" indent="-285750">
              <a:buFont typeface="Arial" panose="020B0604020202020204" pitchFamily="34" charset="0"/>
              <a:buChar char="•"/>
            </a:pPr>
            <a:r>
              <a:rPr lang="en-US" i="1" dirty="0">
                <a:latin typeface="Arial" panose="020B0604020202020204" pitchFamily="34" charset="0"/>
                <a:cs typeface="Arial" panose="020B0604020202020204" pitchFamily="34" charset="0"/>
              </a:rPr>
              <a:t>Mining behaviors/interests (dining, golf, hiking, retail/shopping) that we could test?</a:t>
            </a:r>
          </a:p>
          <a:p>
            <a:pPr marL="1200096" lvl="2" indent="-285750">
              <a:buFont typeface="Arial" panose="020B0604020202020204" pitchFamily="34" charset="0"/>
              <a:buChar char="•"/>
            </a:pPr>
            <a:r>
              <a:rPr lang="en-US" i="1" dirty="0">
                <a:latin typeface="Arial" panose="020B0604020202020204" pitchFamily="34" charset="0"/>
                <a:cs typeface="Arial" panose="020B0604020202020204" pitchFamily="34" charset="0"/>
              </a:rPr>
              <a:t>Partner offers and promotions</a:t>
            </a:r>
          </a:p>
        </p:txBody>
      </p:sp>
      <p:sp>
        <p:nvSpPr>
          <p:cNvPr id="3" name="Slide Number Placeholder 2">
            <a:extLst>
              <a:ext uri="{FF2B5EF4-FFF2-40B4-BE49-F238E27FC236}">
                <a16:creationId xmlns:a16="http://schemas.microsoft.com/office/drawing/2014/main" id="{5303723F-328B-FC61-4381-9D9C9C02AD13}"/>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39</a:t>
            </a:fld>
            <a:endParaRPr lang="en-US"/>
          </a:p>
        </p:txBody>
      </p:sp>
      <p:sp>
        <p:nvSpPr>
          <p:cNvPr id="6" name="Title 5">
            <a:extLst>
              <a:ext uri="{FF2B5EF4-FFF2-40B4-BE49-F238E27FC236}">
                <a16:creationId xmlns:a16="http://schemas.microsoft.com/office/drawing/2014/main" id="{2C5B5049-63A8-D6CD-45D0-F5623DCDBCC4}"/>
              </a:ext>
            </a:extLst>
          </p:cNvPr>
          <p:cNvSpPr>
            <a:spLocks noGrp="1"/>
          </p:cNvSpPr>
          <p:nvPr>
            <p:ph type="title"/>
          </p:nvPr>
        </p:nvSpPr>
        <p:spPr/>
        <p:txBody>
          <a:bodyPr>
            <a:normAutofit/>
          </a:bodyPr>
          <a:lstStyle/>
          <a:p>
            <a:r>
              <a:rPr lang="en-US" dirty="0"/>
              <a:t>Measuring ROAS – Validate Campaign Performance</a:t>
            </a:r>
          </a:p>
        </p:txBody>
      </p:sp>
    </p:spTree>
    <p:extLst>
      <p:ext uri="{BB962C8B-B14F-4D97-AF65-F5344CB8AC3E}">
        <p14:creationId xmlns:p14="http://schemas.microsoft.com/office/powerpoint/2010/main" val="1505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Effect transition="in" filter="dissolve">
                                      <p:cBhvr>
                                        <p:cTn id="7" dur="500"/>
                                        <p:tgtEl>
                                          <p:spTgt spid="2">
                                            <p:txEl>
                                              <p:pRg st="9" end="9"/>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0" end="10"/>
                                            </p:txEl>
                                          </p:spTgt>
                                        </p:tgtEl>
                                        <p:attrNameLst>
                                          <p:attrName>style.visibility</p:attrName>
                                        </p:attrNameLst>
                                      </p:cBhvr>
                                      <p:to>
                                        <p:strVal val="visible"/>
                                      </p:to>
                                    </p:set>
                                    <p:animEffect transition="in" filter="dissolve">
                                      <p:cBhvr>
                                        <p:cTn id="10" dur="500"/>
                                        <p:tgtEl>
                                          <p:spTgt spid="2">
                                            <p:txEl>
                                              <p:pRg st="10" end="1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animEffect transition="in" filter="dissolve">
                                      <p:cBhvr>
                                        <p:cTn id="13" dur="500"/>
                                        <p:tgtEl>
                                          <p:spTgt spid="2">
                                            <p:txEl>
                                              <p:pRg st="11" end="1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12" end="12"/>
                                            </p:txEl>
                                          </p:spTgt>
                                        </p:tgtEl>
                                        <p:attrNameLst>
                                          <p:attrName>style.visibility</p:attrName>
                                        </p:attrNameLst>
                                      </p:cBhvr>
                                      <p:to>
                                        <p:strVal val="visible"/>
                                      </p:to>
                                    </p:set>
                                    <p:animEffect transition="in" filter="dissolve">
                                      <p:cBhvr>
                                        <p:cTn id="16" dur="500"/>
                                        <p:tgtEl>
                                          <p:spTgt spid="2">
                                            <p:txEl>
                                              <p:pRg st="12" end="1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animEffect transition="in" filter="dissolve">
                                      <p:cBhvr>
                                        <p:cTn id="19" dur="500"/>
                                        <p:tgtEl>
                                          <p:spTgt spid="2">
                                            <p:txEl>
                                              <p:pRg st="13" end="1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14" end="14"/>
                                            </p:txEl>
                                          </p:spTgt>
                                        </p:tgtEl>
                                        <p:attrNameLst>
                                          <p:attrName>style.visibility</p:attrName>
                                        </p:attrNameLst>
                                      </p:cBhvr>
                                      <p:to>
                                        <p:strVal val="visible"/>
                                      </p:to>
                                    </p:set>
                                    <p:animEffect transition="in" filter="dissolve">
                                      <p:cBhvr>
                                        <p:cTn id="22"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C3CA89-83B1-3701-1D97-5C598D37A9A7}"/>
              </a:ext>
            </a:extLst>
          </p:cNvPr>
          <p:cNvSpPr/>
          <p:nvPr/>
        </p:nvSpPr>
        <p:spPr>
          <a:xfrm>
            <a:off x="4488180" y="5083400"/>
            <a:ext cx="45720" cy="54864"/>
          </a:xfrm>
          <a:prstGeom prst="rect">
            <a:avLst/>
          </a:prstGeom>
          <a:solidFill>
            <a:srgbClr val="ADBF54">
              <a:alpha val="36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C58CBE-C64A-979E-0B36-5843843F6FC4}"/>
              </a:ext>
            </a:extLst>
          </p:cNvPr>
          <p:cNvSpPr/>
          <p:nvPr/>
        </p:nvSpPr>
        <p:spPr>
          <a:xfrm>
            <a:off x="6184392" y="4818224"/>
            <a:ext cx="128016" cy="585216"/>
          </a:xfrm>
          <a:prstGeom prst="rect">
            <a:avLst/>
          </a:prstGeom>
          <a:solidFill>
            <a:srgbClr val="ADBF54">
              <a:alpha val="36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6B88F57-C9D4-F2AF-2A59-3B5BF2D1D778}"/>
              </a:ext>
            </a:extLst>
          </p:cNvPr>
          <p:cNvSpPr/>
          <p:nvPr/>
        </p:nvSpPr>
        <p:spPr>
          <a:xfrm>
            <a:off x="7416800" y="330200"/>
            <a:ext cx="1270000" cy="5918200"/>
          </a:xfrm>
          <a:prstGeom prst="rect">
            <a:avLst/>
          </a:prstGeom>
          <a:solidFill>
            <a:srgbClr val="ADBF54">
              <a:alpha val="36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584C382-339E-A5DD-175B-BF6E5D4AF261}"/>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4</a:t>
            </a:fld>
            <a:endParaRPr lang="en-US"/>
          </a:p>
        </p:txBody>
      </p:sp>
      <p:sp>
        <p:nvSpPr>
          <p:cNvPr id="2" name="Title 1"/>
          <p:cNvSpPr>
            <a:spLocks noGrp="1"/>
          </p:cNvSpPr>
          <p:nvPr>
            <p:ph type="title"/>
          </p:nvPr>
        </p:nvSpPr>
        <p:spPr>
          <a:xfrm>
            <a:off x="838200" y="365126"/>
            <a:ext cx="7924800" cy="1325563"/>
          </a:xfrm>
        </p:spPr>
        <p:txBody>
          <a:bodyPr>
            <a:normAutofit/>
          </a:bodyPr>
          <a:lstStyle/>
          <a:p>
            <a:r>
              <a:rPr lang="en-US" dirty="0" err="1"/>
              <a:t>Exabytes</a:t>
            </a:r>
            <a:r>
              <a:rPr lang="en-US" dirty="0"/>
              <a:t>?</a:t>
            </a:r>
          </a:p>
        </p:txBody>
      </p:sp>
      <p:graphicFrame>
        <p:nvGraphicFramePr>
          <p:cNvPr id="22" name="Table 21">
            <a:extLst>
              <a:ext uri="{FF2B5EF4-FFF2-40B4-BE49-F238E27FC236}">
                <a16:creationId xmlns:a16="http://schemas.microsoft.com/office/drawing/2014/main" id="{61C4D1D7-ED65-D627-1182-83200DD73DED}"/>
              </a:ext>
            </a:extLst>
          </p:cNvPr>
          <p:cNvGraphicFramePr>
            <a:graphicFrameLocks noGrp="1"/>
          </p:cNvGraphicFramePr>
          <p:nvPr>
            <p:extLst>
              <p:ext uri="{D42A27DB-BD31-4B8C-83A1-F6EECF244321}">
                <p14:modId xmlns:p14="http://schemas.microsoft.com/office/powerpoint/2010/main" val="740483505"/>
              </p:ext>
            </p:extLst>
          </p:nvPr>
        </p:nvGraphicFramePr>
        <p:xfrm>
          <a:off x="152400" y="1397000"/>
          <a:ext cx="8763000" cy="2641600"/>
        </p:xfrm>
        <a:graphic>
          <a:graphicData uri="http://schemas.openxmlformats.org/drawingml/2006/table">
            <a:tbl>
              <a:tblPr firstRow="1" bandRow="1">
                <a:tableStyleId>{69012ECD-51FC-41F1-AA8D-1B2483CD663E}</a:tableStyleId>
              </a:tblPr>
              <a:tblGrid>
                <a:gridCol w="1752600">
                  <a:extLst>
                    <a:ext uri="{9D8B030D-6E8A-4147-A177-3AD203B41FA5}">
                      <a16:colId xmlns:a16="http://schemas.microsoft.com/office/drawing/2014/main" val="2293680956"/>
                    </a:ext>
                  </a:extLst>
                </a:gridCol>
                <a:gridCol w="1752600">
                  <a:extLst>
                    <a:ext uri="{9D8B030D-6E8A-4147-A177-3AD203B41FA5}">
                      <a16:colId xmlns:a16="http://schemas.microsoft.com/office/drawing/2014/main" val="528909767"/>
                    </a:ext>
                  </a:extLst>
                </a:gridCol>
                <a:gridCol w="1752600">
                  <a:extLst>
                    <a:ext uri="{9D8B030D-6E8A-4147-A177-3AD203B41FA5}">
                      <a16:colId xmlns:a16="http://schemas.microsoft.com/office/drawing/2014/main" val="1955808243"/>
                    </a:ext>
                  </a:extLst>
                </a:gridCol>
                <a:gridCol w="1752600">
                  <a:extLst>
                    <a:ext uri="{9D8B030D-6E8A-4147-A177-3AD203B41FA5}">
                      <a16:colId xmlns:a16="http://schemas.microsoft.com/office/drawing/2014/main" val="341726794"/>
                    </a:ext>
                  </a:extLst>
                </a:gridCol>
                <a:gridCol w="1752600">
                  <a:extLst>
                    <a:ext uri="{9D8B030D-6E8A-4147-A177-3AD203B41FA5}">
                      <a16:colId xmlns:a16="http://schemas.microsoft.com/office/drawing/2014/main" val="835181004"/>
                    </a:ext>
                  </a:extLst>
                </a:gridCol>
              </a:tblGrid>
              <a:tr h="736600">
                <a:tc>
                  <a:txBody>
                    <a:bodyPr/>
                    <a:lstStyle/>
                    <a:p>
                      <a:pPr algn="ctr"/>
                      <a:r>
                        <a:rPr lang="en-US" sz="2000" b="1" dirty="0">
                          <a:solidFill>
                            <a:schemeClr val="tx1"/>
                          </a:solidFill>
                          <a:latin typeface="Arial" panose="020B0604020202020204" pitchFamily="34" charset="0"/>
                          <a:cs typeface="Arial" panose="020B0604020202020204" pitchFamily="34" charset="0"/>
                        </a:rPr>
                        <a:t>Megabyte</a:t>
                      </a:r>
                      <a:endParaRPr lang="en-US" sz="1800" dirty="0">
                        <a:solidFill>
                          <a:schemeClr val="tx1"/>
                        </a:solidFill>
                      </a:endParaRP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Gigabyte</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Terabyte</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Petabyte</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Exabyte</a:t>
                      </a:r>
                      <a:endParaRPr lang="en-US" sz="1800" dirty="0">
                        <a:solidFill>
                          <a:schemeClr val="tx1"/>
                        </a:solidFill>
                      </a:endParaRPr>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606756902"/>
                  </a:ext>
                </a:extLst>
              </a:tr>
              <a:tr h="609600">
                <a:tc>
                  <a:txBody>
                    <a:bodyPr/>
                    <a:lstStyle/>
                    <a:p>
                      <a:pPr algn="ctr"/>
                      <a:r>
                        <a:rPr lang="en-US" sz="1000" dirty="0">
                          <a:latin typeface="Arial" panose="020B0604020202020204" pitchFamily="34" charset="0"/>
                          <a:cs typeface="Arial" panose="020B0604020202020204" pitchFamily="34" charset="0"/>
                        </a:rPr>
                        <a:t>1,000,000 </a:t>
                      </a:r>
                    </a:p>
                    <a:p>
                      <a:pPr algn="ctr"/>
                      <a:r>
                        <a:rPr lang="en-US" sz="1000" dirty="0">
                          <a:latin typeface="Arial" panose="020B0604020202020204" pitchFamily="34" charset="0"/>
                          <a:cs typeface="Arial" panose="020B0604020202020204" pitchFamily="34" charset="0"/>
                        </a:rPr>
                        <a:t>bytes</a:t>
                      </a:r>
                      <a:endParaRPr lang="en-US" sz="900" dirty="0"/>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000" dirty="0">
                          <a:latin typeface="Arial" panose="020B0604020202020204" pitchFamily="34" charset="0"/>
                          <a:cs typeface="Arial" panose="020B0604020202020204" pitchFamily="34" charset="0"/>
                        </a:rPr>
                        <a:t>1,000,000,000 </a:t>
                      </a:r>
                    </a:p>
                    <a:p>
                      <a:pPr algn="ctr"/>
                      <a:r>
                        <a:rPr lang="en-US" sz="1000" dirty="0">
                          <a:latin typeface="Arial" panose="020B0604020202020204" pitchFamily="34" charset="0"/>
                          <a:cs typeface="Arial" panose="020B0604020202020204" pitchFamily="34" charset="0"/>
                        </a:rPr>
                        <a:t>bytes</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000" dirty="0">
                          <a:latin typeface="Arial" panose="020B0604020202020204" pitchFamily="34" charset="0"/>
                          <a:cs typeface="Arial" panose="020B0604020202020204" pitchFamily="34" charset="0"/>
                        </a:rPr>
                        <a:t>1,000,000,000,000 </a:t>
                      </a:r>
                    </a:p>
                    <a:p>
                      <a:pPr algn="ctr"/>
                      <a:r>
                        <a:rPr lang="en-US" sz="1000" dirty="0">
                          <a:latin typeface="Arial" panose="020B0604020202020204" pitchFamily="34" charset="0"/>
                          <a:cs typeface="Arial" panose="020B0604020202020204" pitchFamily="34" charset="0"/>
                        </a:rPr>
                        <a:t>bytes</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000" dirty="0">
                          <a:latin typeface="Arial" panose="020B0604020202020204" pitchFamily="34" charset="0"/>
                          <a:cs typeface="Arial" panose="020B0604020202020204" pitchFamily="34" charset="0"/>
                        </a:rPr>
                        <a:t>1,000,000,000,000,000 bytes</a:t>
                      </a:r>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sz="1000" dirty="0">
                          <a:latin typeface="Arial" panose="020B0604020202020204" pitchFamily="34" charset="0"/>
                          <a:cs typeface="Arial" panose="020B0604020202020204" pitchFamily="34" charset="0"/>
                        </a:rPr>
                        <a:t>1,000,000,000,000,000,000 bytes</a:t>
                      </a:r>
                      <a:endParaRPr lang="en-US" sz="900" dirty="0"/>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791605472"/>
                  </a:ext>
                </a:extLst>
              </a:tr>
              <a:tr h="12954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5 Megabytes = the complete works of Shakespeare OR 30 seconds of TV-quality video</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50 Gigabytes = a floor of books OR hundreds of 9-track tapes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10 Terabytes = the printed collection of the US Library of Congress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2 Petabytes = all US academic research libraries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5 Exabytes = all words ever spoken and written by human beings</a:t>
                      </a:r>
                      <a:endParaRPr lang="en-US" sz="1000" dirty="0">
                        <a:latin typeface="Calibri" charset="0"/>
                        <a:ea typeface="Calibri" charset="0"/>
                        <a:cs typeface="Times New Roman" charset="0"/>
                      </a:endParaRPr>
                    </a:p>
                  </a:txBody>
                  <a:tcPr>
                    <a:lnL w="12700" cap="flat" cmpd="sng" algn="ctr">
                      <a:solidFill>
                        <a:schemeClr val="tx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743866080"/>
                  </a:ext>
                </a:extLst>
              </a:tr>
            </a:tbl>
          </a:graphicData>
        </a:graphic>
      </p:graphicFrame>
      <p:sp>
        <p:nvSpPr>
          <p:cNvPr id="28" name="Rectangle 27">
            <a:extLst>
              <a:ext uri="{FF2B5EF4-FFF2-40B4-BE49-F238E27FC236}">
                <a16:creationId xmlns:a16="http://schemas.microsoft.com/office/drawing/2014/main" id="{5417935B-2B2B-1B80-DE78-1D571D211AF2}"/>
              </a:ext>
            </a:extLst>
          </p:cNvPr>
          <p:cNvSpPr/>
          <p:nvPr/>
        </p:nvSpPr>
        <p:spPr>
          <a:xfrm>
            <a:off x="2727145" y="5083400"/>
            <a:ext cx="41564" cy="54864"/>
          </a:xfrm>
          <a:prstGeom prst="rect">
            <a:avLst/>
          </a:prstGeom>
          <a:solidFill>
            <a:srgbClr val="ADBF54">
              <a:alpha val="36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Magnifying glass outline">
            <a:extLst>
              <a:ext uri="{FF2B5EF4-FFF2-40B4-BE49-F238E27FC236}">
                <a16:creationId xmlns:a16="http://schemas.microsoft.com/office/drawing/2014/main" id="{FA9091C1-3249-F164-2F19-F7F4E32350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100000">
            <a:off x="2330453" y="4520666"/>
            <a:ext cx="1073681" cy="1073681"/>
          </a:xfrm>
          <a:prstGeom prst="rect">
            <a:avLst/>
          </a:prstGeom>
        </p:spPr>
      </p:pic>
      <p:pic>
        <p:nvPicPr>
          <p:cNvPr id="33" name="Graphic 32" descr="Microscope outline">
            <a:extLst>
              <a:ext uri="{FF2B5EF4-FFF2-40B4-BE49-F238E27FC236}">
                <a16:creationId xmlns:a16="http://schemas.microsoft.com/office/drawing/2014/main" id="{39FF9AEC-CD6B-5F94-9707-30F9F39017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859" y="4653632"/>
            <a:ext cx="914400" cy="914400"/>
          </a:xfrm>
          <a:prstGeom prst="rect">
            <a:avLst/>
          </a:prstGeom>
        </p:spPr>
      </p:pic>
      <p:pic>
        <p:nvPicPr>
          <p:cNvPr id="34" name="Graphic 33" descr="Magnifying glass outline">
            <a:extLst>
              <a:ext uri="{FF2B5EF4-FFF2-40B4-BE49-F238E27FC236}">
                <a16:creationId xmlns:a16="http://schemas.microsoft.com/office/drawing/2014/main" id="{5F6CF7B5-6258-89B7-5698-DED6CC4F78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773087">
            <a:off x="2285263" y="4116934"/>
            <a:ext cx="1348692" cy="1348692"/>
          </a:xfrm>
          <a:prstGeom prst="rect">
            <a:avLst/>
          </a:prstGeom>
        </p:spPr>
      </p:pic>
      <p:pic>
        <p:nvPicPr>
          <p:cNvPr id="35" name="Graphic 34" descr="Magnifying glass outline">
            <a:extLst>
              <a:ext uri="{FF2B5EF4-FFF2-40B4-BE49-F238E27FC236}">
                <a16:creationId xmlns:a16="http://schemas.microsoft.com/office/drawing/2014/main" id="{48E5C827-C56D-0F7A-508F-E769ABE4CB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100000">
            <a:off x="4114013" y="4520666"/>
            <a:ext cx="1073681" cy="1073681"/>
          </a:xfrm>
          <a:prstGeom prst="rect">
            <a:avLst/>
          </a:prstGeom>
        </p:spPr>
      </p:pic>
    </p:spTree>
    <p:extLst>
      <p:ext uri="{BB962C8B-B14F-4D97-AF65-F5344CB8AC3E}">
        <p14:creationId xmlns:p14="http://schemas.microsoft.com/office/powerpoint/2010/main" val="109091755"/>
      </p:ext>
    </p:extLst>
  </p:cSld>
  <p:clrMapOvr>
    <a:masterClrMapping/>
  </p:clrMapOvr>
  <p:transition spd="slow" advTm="15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06DD-6A1B-0421-EA38-8FB6BCA3971F}"/>
            </a:ext>
          </a:extLst>
        </p:cNvPr>
        <p:cNvGrpSpPr/>
        <p:nvPr/>
      </p:nvGrpSpPr>
      <p:grpSpPr>
        <a:xfrm>
          <a:off x="0" y="0"/>
          <a:ext cx="0" cy="0"/>
          <a:chOff x="0" y="0"/>
          <a:chExt cx="0" cy="0"/>
        </a:xfrm>
      </p:grpSpPr>
      <p:pic>
        <p:nvPicPr>
          <p:cNvPr id="29" name="Graphic 28" descr="Walk with solid fill">
            <a:extLst>
              <a:ext uri="{FF2B5EF4-FFF2-40B4-BE49-F238E27FC236}">
                <a16:creationId xmlns:a16="http://schemas.microsoft.com/office/drawing/2014/main" id="{4EF4DD3D-97AD-024D-6C5B-C7A259CEDE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1800" y="2128983"/>
            <a:ext cx="2766112" cy="2766112"/>
          </a:xfrm>
          <a:prstGeom prst="rect">
            <a:avLst/>
          </a:prstGeom>
        </p:spPr>
      </p:pic>
      <p:sp>
        <p:nvSpPr>
          <p:cNvPr id="2" name="Circular Arrow 1">
            <a:extLst>
              <a:ext uri="{FF2B5EF4-FFF2-40B4-BE49-F238E27FC236}">
                <a16:creationId xmlns:a16="http://schemas.microsoft.com/office/drawing/2014/main" id="{8BB811CD-EFFA-EF19-E61E-731B46579EA7}"/>
              </a:ext>
            </a:extLst>
          </p:cNvPr>
          <p:cNvSpPr>
            <a:spLocks/>
          </p:cNvSpPr>
          <p:nvPr/>
        </p:nvSpPr>
        <p:spPr bwMode="auto">
          <a:xfrm rot="15761166">
            <a:off x="1839745" y="984157"/>
            <a:ext cx="5319837" cy="5362515"/>
          </a:xfrm>
          <a:prstGeom prst="circularArrow">
            <a:avLst>
              <a:gd name="adj1" fmla="val 4465"/>
              <a:gd name="adj2" fmla="val 594648"/>
              <a:gd name="adj3" fmla="val 20407686"/>
              <a:gd name="adj4" fmla="val 1398902"/>
              <a:gd name="adj5" fmla="val 7461"/>
            </a:avLst>
          </a:prstGeom>
          <a:solidFill>
            <a:srgbClr val="ADBF54">
              <a:alpha val="78000"/>
            </a:srgb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505421" fontAlgn="base">
              <a:lnSpc>
                <a:spcPct val="85000"/>
              </a:lnSpc>
              <a:spcBef>
                <a:spcPct val="0"/>
              </a:spcBef>
              <a:spcAft>
                <a:spcPct val="0"/>
              </a:spcAft>
            </a:pPr>
            <a:endParaRPr lang="en-US" sz="619" dirty="0">
              <a:ln w="57150" cmpd="sng">
                <a:solidFill>
                  <a:schemeClr val="tx1"/>
                </a:solidFill>
              </a:ln>
              <a:solidFill>
                <a:schemeClr val="hlink"/>
              </a:solidFill>
              <a:latin typeface="Century Gothic" pitchFamily="34" charset="0"/>
            </a:endParaRPr>
          </a:p>
        </p:txBody>
      </p:sp>
      <p:sp>
        <p:nvSpPr>
          <p:cNvPr id="5" name="Rectangle 4">
            <a:extLst>
              <a:ext uri="{FF2B5EF4-FFF2-40B4-BE49-F238E27FC236}">
                <a16:creationId xmlns:a16="http://schemas.microsoft.com/office/drawing/2014/main" id="{4D0DE254-17E4-5E25-9234-3F40DDD3E3CC}"/>
              </a:ext>
            </a:extLst>
          </p:cNvPr>
          <p:cNvSpPr/>
          <p:nvPr/>
        </p:nvSpPr>
        <p:spPr>
          <a:xfrm>
            <a:off x="4777933" y="2346317"/>
            <a:ext cx="1641583" cy="3904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Gather Input </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and Information</a:t>
            </a:r>
          </a:p>
        </p:txBody>
      </p:sp>
      <p:sp>
        <p:nvSpPr>
          <p:cNvPr id="7" name="Rectangle 6">
            <a:extLst>
              <a:ext uri="{FF2B5EF4-FFF2-40B4-BE49-F238E27FC236}">
                <a16:creationId xmlns:a16="http://schemas.microsoft.com/office/drawing/2014/main" id="{E96E7158-F6FC-74F0-533E-FAD09F75B7BF}"/>
              </a:ext>
            </a:extLst>
          </p:cNvPr>
          <p:cNvSpPr/>
          <p:nvPr/>
        </p:nvSpPr>
        <p:spPr>
          <a:xfrm>
            <a:off x="5004382" y="3233495"/>
            <a:ext cx="1641583" cy="3904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Make Decision </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and Reservation </a:t>
            </a:r>
          </a:p>
        </p:txBody>
      </p:sp>
      <p:sp>
        <p:nvSpPr>
          <p:cNvPr id="8" name="Rectangle 7">
            <a:extLst>
              <a:ext uri="{FF2B5EF4-FFF2-40B4-BE49-F238E27FC236}">
                <a16:creationId xmlns:a16="http://schemas.microsoft.com/office/drawing/2014/main" id="{569EECEF-C580-B0A0-375E-ADD8D9C5B5E8}"/>
              </a:ext>
            </a:extLst>
          </p:cNvPr>
          <p:cNvSpPr/>
          <p:nvPr/>
        </p:nvSpPr>
        <p:spPr>
          <a:xfrm>
            <a:off x="4777933" y="4227474"/>
            <a:ext cx="1641583" cy="39049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Plan What to </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See and Do</a:t>
            </a:r>
          </a:p>
        </p:txBody>
      </p:sp>
      <p:sp>
        <p:nvSpPr>
          <p:cNvPr id="9" name="Rectangle 8">
            <a:extLst>
              <a:ext uri="{FF2B5EF4-FFF2-40B4-BE49-F238E27FC236}">
                <a16:creationId xmlns:a16="http://schemas.microsoft.com/office/drawing/2014/main" id="{C9206BEA-60D6-002C-DA70-33B8436C7A4A}"/>
              </a:ext>
            </a:extLst>
          </p:cNvPr>
          <p:cNvSpPr/>
          <p:nvPr/>
        </p:nvSpPr>
        <p:spPr>
          <a:xfrm>
            <a:off x="3667548" y="4954962"/>
            <a:ext cx="1641584" cy="39049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Get Ready and Make the Trip</a:t>
            </a:r>
          </a:p>
        </p:txBody>
      </p:sp>
      <p:sp>
        <p:nvSpPr>
          <p:cNvPr id="11" name="Rectangle 10">
            <a:extLst>
              <a:ext uri="{FF2B5EF4-FFF2-40B4-BE49-F238E27FC236}">
                <a16:creationId xmlns:a16="http://schemas.microsoft.com/office/drawing/2014/main" id="{1B1B794F-3976-EDBC-4EE2-6B8EDEB7D934}"/>
              </a:ext>
            </a:extLst>
          </p:cNvPr>
          <p:cNvSpPr/>
          <p:nvPr/>
        </p:nvSpPr>
        <p:spPr>
          <a:xfrm>
            <a:off x="2416019" y="4229840"/>
            <a:ext cx="1641583" cy="39049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Arrival at </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Location</a:t>
            </a:r>
          </a:p>
        </p:txBody>
      </p:sp>
      <p:sp>
        <p:nvSpPr>
          <p:cNvPr id="12" name="Rectangle 11">
            <a:extLst>
              <a:ext uri="{FF2B5EF4-FFF2-40B4-BE49-F238E27FC236}">
                <a16:creationId xmlns:a16="http://schemas.microsoft.com/office/drawing/2014/main" id="{55DB8449-7F4D-AE5B-A15A-4592DF62E083}"/>
              </a:ext>
            </a:extLst>
          </p:cNvPr>
          <p:cNvSpPr/>
          <p:nvPr/>
        </p:nvSpPr>
        <p:spPr>
          <a:xfrm>
            <a:off x="2396983" y="3306927"/>
            <a:ext cx="1642897" cy="39049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Destination/Hotel Experience</a:t>
            </a:r>
          </a:p>
        </p:txBody>
      </p:sp>
      <p:sp>
        <p:nvSpPr>
          <p:cNvPr id="13" name="Rectangle 12">
            <a:extLst>
              <a:ext uri="{FF2B5EF4-FFF2-40B4-BE49-F238E27FC236}">
                <a16:creationId xmlns:a16="http://schemas.microsoft.com/office/drawing/2014/main" id="{72AF5915-79E5-8A06-1174-21CEE9CC753E}"/>
              </a:ext>
            </a:extLst>
          </p:cNvPr>
          <p:cNvSpPr/>
          <p:nvPr/>
        </p:nvSpPr>
        <p:spPr>
          <a:xfrm>
            <a:off x="2502087" y="2411427"/>
            <a:ext cx="1641583" cy="39049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lIns="51435" tIns="25718" rIns="51435" bIns="25718" anchor="ctr">
            <a:spAutoFit/>
          </a:bodyPr>
          <a:lstStyle/>
          <a:p>
            <a:pPr algn="ctr"/>
            <a:r>
              <a:rPr lang="en-US" sz="1100" b="1" dirty="0">
                <a:latin typeface="Arial" panose="020B0604020202020204" pitchFamily="34" charset="0"/>
                <a:cs typeface="Arial" panose="020B0604020202020204" pitchFamily="34" charset="0"/>
              </a:rPr>
              <a:t>Returns </a:t>
            </a:r>
          </a:p>
          <a:p>
            <a:pPr algn="ctr"/>
            <a:r>
              <a:rPr lang="en-US" sz="1100" b="1" dirty="0">
                <a:latin typeface="Arial" panose="020B0604020202020204" pitchFamily="34" charset="0"/>
                <a:cs typeface="Arial" panose="020B0604020202020204" pitchFamily="34" charset="0"/>
              </a:rPr>
              <a:t>Home</a:t>
            </a:r>
          </a:p>
        </p:txBody>
      </p:sp>
      <p:sp>
        <p:nvSpPr>
          <p:cNvPr id="14" name="Rectangle 13">
            <a:extLst>
              <a:ext uri="{FF2B5EF4-FFF2-40B4-BE49-F238E27FC236}">
                <a16:creationId xmlns:a16="http://schemas.microsoft.com/office/drawing/2014/main" id="{B183A223-B2A6-57F3-22DE-FAFDDEB3D30B}"/>
              </a:ext>
            </a:extLst>
          </p:cNvPr>
          <p:cNvSpPr/>
          <p:nvPr/>
        </p:nvSpPr>
        <p:spPr>
          <a:xfrm>
            <a:off x="6678028" y="3630801"/>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SITE/EMAIL</a:t>
            </a:r>
          </a:p>
        </p:txBody>
      </p:sp>
      <p:sp>
        <p:nvSpPr>
          <p:cNvPr id="15" name="Rectangle 14">
            <a:extLst>
              <a:ext uri="{FF2B5EF4-FFF2-40B4-BE49-F238E27FC236}">
                <a16:creationId xmlns:a16="http://schemas.microsoft.com/office/drawing/2014/main" id="{FA9CD894-309B-DCCF-C717-A71C065CE7A8}"/>
              </a:ext>
            </a:extLst>
          </p:cNvPr>
          <p:cNvSpPr/>
          <p:nvPr/>
        </p:nvSpPr>
        <p:spPr>
          <a:xfrm>
            <a:off x="5620528" y="5443673"/>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REWARDS</a:t>
            </a:r>
          </a:p>
        </p:txBody>
      </p:sp>
      <p:sp>
        <p:nvSpPr>
          <p:cNvPr id="16" name="Rectangle 15">
            <a:extLst>
              <a:ext uri="{FF2B5EF4-FFF2-40B4-BE49-F238E27FC236}">
                <a16:creationId xmlns:a16="http://schemas.microsoft.com/office/drawing/2014/main" id="{B718C69E-95DB-45A6-2ADE-49C562DD9DD0}"/>
              </a:ext>
            </a:extLst>
          </p:cNvPr>
          <p:cNvSpPr/>
          <p:nvPr/>
        </p:nvSpPr>
        <p:spPr>
          <a:xfrm>
            <a:off x="6368924" y="4670239"/>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PAID SOCIAL - CRM TARGETING</a:t>
            </a:r>
          </a:p>
        </p:txBody>
      </p:sp>
      <p:sp>
        <p:nvSpPr>
          <p:cNvPr id="17" name="Rectangle 16">
            <a:extLst>
              <a:ext uri="{FF2B5EF4-FFF2-40B4-BE49-F238E27FC236}">
                <a16:creationId xmlns:a16="http://schemas.microsoft.com/office/drawing/2014/main" id="{BFD01134-C7B9-8786-EAAA-6B7379C531B8}"/>
              </a:ext>
            </a:extLst>
          </p:cNvPr>
          <p:cNvSpPr/>
          <p:nvPr/>
        </p:nvSpPr>
        <p:spPr>
          <a:xfrm>
            <a:off x="6591616" y="2480215"/>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DISPLAY – CRM TARGETING</a:t>
            </a:r>
          </a:p>
        </p:txBody>
      </p:sp>
      <p:sp>
        <p:nvSpPr>
          <p:cNvPr id="18" name="Rectangle 17">
            <a:extLst>
              <a:ext uri="{FF2B5EF4-FFF2-40B4-BE49-F238E27FC236}">
                <a16:creationId xmlns:a16="http://schemas.microsoft.com/office/drawing/2014/main" id="{D08D0C70-939E-F4A6-D525-BF7F75FFCE00}"/>
              </a:ext>
            </a:extLst>
          </p:cNvPr>
          <p:cNvSpPr/>
          <p:nvPr/>
        </p:nvSpPr>
        <p:spPr>
          <a:xfrm>
            <a:off x="2217368" y="5662745"/>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PRE-ARRIVAL EMAIL</a:t>
            </a:r>
          </a:p>
        </p:txBody>
      </p:sp>
      <p:sp>
        <p:nvSpPr>
          <p:cNvPr id="19" name="Rectangle 18">
            <a:extLst>
              <a:ext uri="{FF2B5EF4-FFF2-40B4-BE49-F238E27FC236}">
                <a16:creationId xmlns:a16="http://schemas.microsoft.com/office/drawing/2014/main" id="{53590A96-DE08-F90E-F67B-5162C5A04FBF}"/>
              </a:ext>
            </a:extLst>
          </p:cNvPr>
          <p:cNvSpPr/>
          <p:nvPr/>
        </p:nvSpPr>
        <p:spPr>
          <a:xfrm>
            <a:off x="4107455" y="5974469"/>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BOOKING</a:t>
            </a:r>
          </a:p>
        </p:txBody>
      </p:sp>
      <p:sp>
        <p:nvSpPr>
          <p:cNvPr id="20" name="Rectangle 19">
            <a:extLst>
              <a:ext uri="{FF2B5EF4-FFF2-40B4-BE49-F238E27FC236}">
                <a16:creationId xmlns:a16="http://schemas.microsoft.com/office/drawing/2014/main" id="{69CCFCF7-33DE-C0AA-A326-773747C21D4C}"/>
              </a:ext>
            </a:extLst>
          </p:cNvPr>
          <p:cNvSpPr/>
          <p:nvPr/>
        </p:nvSpPr>
        <p:spPr>
          <a:xfrm>
            <a:off x="1039047" y="4730622"/>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 SOCIAL </a:t>
            </a:r>
          </a:p>
        </p:txBody>
      </p:sp>
      <p:sp>
        <p:nvSpPr>
          <p:cNvPr id="21" name="Rectangle 20">
            <a:extLst>
              <a:ext uri="{FF2B5EF4-FFF2-40B4-BE49-F238E27FC236}">
                <a16:creationId xmlns:a16="http://schemas.microsoft.com/office/drawing/2014/main" id="{2969A2B7-ED8D-27AA-EEA4-1B0E1D7A5F4A}"/>
              </a:ext>
            </a:extLst>
          </p:cNvPr>
          <p:cNvSpPr/>
          <p:nvPr/>
        </p:nvSpPr>
        <p:spPr>
          <a:xfrm>
            <a:off x="716233" y="3492726"/>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MOBILE </a:t>
            </a:r>
          </a:p>
        </p:txBody>
      </p:sp>
      <p:sp>
        <p:nvSpPr>
          <p:cNvPr id="22" name="Rectangle 21">
            <a:extLst>
              <a:ext uri="{FF2B5EF4-FFF2-40B4-BE49-F238E27FC236}">
                <a16:creationId xmlns:a16="http://schemas.microsoft.com/office/drawing/2014/main" id="{EA00A619-D734-0B83-C2DD-BF266B79FF32}"/>
              </a:ext>
            </a:extLst>
          </p:cNvPr>
          <p:cNvSpPr/>
          <p:nvPr/>
        </p:nvSpPr>
        <p:spPr>
          <a:xfrm>
            <a:off x="1209896" y="1969420"/>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prstClr val="white"/>
                </a:solidFill>
                <a:latin typeface="Arial" panose="020B0604020202020204" pitchFamily="34" charset="0"/>
                <a:cs typeface="Arial" panose="020B0604020202020204" pitchFamily="34" charset="0"/>
              </a:rPr>
              <a:t>CRM/EMAIL</a:t>
            </a:r>
          </a:p>
        </p:txBody>
      </p:sp>
      <p:sp>
        <p:nvSpPr>
          <p:cNvPr id="23" name="Rectangle 22">
            <a:extLst>
              <a:ext uri="{FF2B5EF4-FFF2-40B4-BE49-F238E27FC236}">
                <a16:creationId xmlns:a16="http://schemas.microsoft.com/office/drawing/2014/main" id="{699298D3-A133-A146-3D21-B1F6E0A91180}"/>
              </a:ext>
            </a:extLst>
          </p:cNvPr>
          <p:cNvSpPr/>
          <p:nvPr/>
        </p:nvSpPr>
        <p:spPr>
          <a:xfrm>
            <a:off x="5703935" y="1501997"/>
            <a:ext cx="1463040" cy="365760"/>
          </a:xfrm>
          <a:prstGeom prst="rect">
            <a:avLst/>
          </a:prstGeom>
          <a:solidFill>
            <a:schemeClr val="tx2">
              <a:lumMod val="50000"/>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cap="all" dirty="0">
                <a:solidFill>
                  <a:prstClr val="white"/>
                </a:solidFill>
                <a:latin typeface="Arial" panose="020B0604020202020204" pitchFamily="34" charset="0"/>
                <a:cs typeface="Arial" panose="020B0604020202020204" pitchFamily="34" charset="0"/>
              </a:rPr>
              <a:t>Radio, TV, Outdoor, Print</a:t>
            </a:r>
          </a:p>
        </p:txBody>
      </p:sp>
      <p:sp>
        <p:nvSpPr>
          <p:cNvPr id="27" name="TextBox 26">
            <a:extLst>
              <a:ext uri="{FF2B5EF4-FFF2-40B4-BE49-F238E27FC236}">
                <a16:creationId xmlns:a16="http://schemas.microsoft.com/office/drawing/2014/main" id="{27A8320E-9BA8-7159-1EC8-72A3A7F1D9C1}"/>
              </a:ext>
            </a:extLst>
          </p:cNvPr>
          <p:cNvSpPr txBox="1"/>
          <p:nvPr/>
        </p:nvSpPr>
        <p:spPr>
          <a:xfrm>
            <a:off x="3144861" y="1519383"/>
            <a:ext cx="266700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The Visitor’s Journey</a:t>
            </a:r>
          </a:p>
        </p:txBody>
      </p:sp>
      <p:sp>
        <p:nvSpPr>
          <p:cNvPr id="28" name="Title 1">
            <a:extLst>
              <a:ext uri="{FF2B5EF4-FFF2-40B4-BE49-F238E27FC236}">
                <a16:creationId xmlns:a16="http://schemas.microsoft.com/office/drawing/2014/main" id="{7EA98DB7-91BF-845D-8A09-F8C8716937CB}"/>
              </a:ext>
            </a:extLst>
          </p:cNvPr>
          <p:cNvSpPr txBox="1">
            <a:spLocks/>
          </p:cNvSpPr>
          <p:nvPr/>
        </p:nvSpPr>
        <p:spPr>
          <a:xfrm>
            <a:off x="1600200" y="288131"/>
            <a:ext cx="7543800" cy="12525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4" name="Title 23">
            <a:extLst>
              <a:ext uri="{FF2B5EF4-FFF2-40B4-BE49-F238E27FC236}">
                <a16:creationId xmlns:a16="http://schemas.microsoft.com/office/drawing/2014/main" id="{E7886579-A926-76A0-E906-446E0F21D500}"/>
              </a:ext>
            </a:extLst>
          </p:cNvPr>
          <p:cNvSpPr>
            <a:spLocks noGrp="1"/>
          </p:cNvSpPr>
          <p:nvPr>
            <p:ph type="title"/>
          </p:nvPr>
        </p:nvSpPr>
        <p:spPr/>
        <p:txBody>
          <a:bodyPr>
            <a:normAutofit/>
          </a:bodyPr>
          <a:lstStyle/>
          <a:p>
            <a:r>
              <a:rPr lang="en-US" dirty="0"/>
              <a:t>Roadmap To Success</a:t>
            </a:r>
          </a:p>
        </p:txBody>
      </p:sp>
    </p:spTree>
    <p:extLst>
      <p:ext uri="{BB962C8B-B14F-4D97-AF65-F5344CB8AC3E}">
        <p14:creationId xmlns:p14="http://schemas.microsoft.com/office/powerpoint/2010/main" val="37444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cTn>
                              </p:par>
                              <p:par>
                                <p:cTn id="29" presetID="21" presetClass="entr" presetSubtype="1" fill="hold" grpId="0"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wheel(1)">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500"/>
                                  </p:stCondLst>
                                  <p:childTnLst>
                                    <p:set>
                                      <p:cBhvr>
                                        <p:cTn id="35" dur="1" fill="hold">
                                          <p:stCondLst>
                                            <p:cond delay="0"/>
                                          </p:stCondLst>
                                        </p:cTn>
                                        <p:tgtEl>
                                          <p:spTgt spid="23"/>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17"/>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50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500"/>
                            </p:stCondLst>
                            <p:childTnLst>
                              <p:par>
                                <p:cTn id="43" presetID="1" presetClass="entr" presetSubtype="0" fill="hold" grpId="0" nodeType="afterEffect">
                                  <p:stCondLst>
                                    <p:cond delay="500"/>
                                  </p:stCondLst>
                                  <p:childTnLst>
                                    <p:set>
                                      <p:cBhvr>
                                        <p:cTn id="44" dur="1" fill="hold">
                                          <p:stCondLst>
                                            <p:cond delay="0"/>
                                          </p:stCondLst>
                                        </p:cTn>
                                        <p:tgtEl>
                                          <p:spTgt spid="16"/>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grpId="0" nodeType="afterEffect">
                                  <p:stCondLst>
                                    <p:cond delay="500"/>
                                  </p:stCondLst>
                                  <p:childTnLst>
                                    <p:set>
                                      <p:cBhvr>
                                        <p:cTn id="47" dur="1" fill="hold">
                                          <p:stCondLst>
                                            <p:cond delay="0"/>
                                          </p:stCondLst>
                                        </p:cTn>
                                        <p:tgtEl>
                                          <p:spTgt spid="15"/>
                                        </p:tgtEl>
                                        <p:attrNameLst>
                                          <p:attrName>style.visibility</p:attrName>
                                        </p:attrNameLst>
                                      </p:cBhvr>
                                      <p:to>
                                        <p:strVal val="visible"/>
                                      </p:to>
                                    </p:set>
                                  </p:childTnLst>
                                </p:cTn>
                              </p:par>
                            </p:childTnLst>
                          </p:cTn>
                        </p:par>
                        <p:par>
                          <p:cTn id="48" fill="hold">
                            <p:stCondLst>
                              <p:cond delay="2500"/>
                            </p:stCondLst>
                            <p:childTnLst>
                              <p:par>
                                <p:cTn id="49" presetID="1" presetClass="entr" presetSubtype="0" fill="hold" grpId="0" nodeType="afterEffect">
                                  <p:stCondLst>
                                    <p:cond delay="500"/>
                                  </p:stCondLst>
                                  <p:childTnLst>
                                    <p:set>
                                      <p:cBhvr>
                                        <p:cTn id="50" dur="1" fill="hold">
                                          <p:stCondLst>
                                            <p:cond delay="0"/>
                                          </p:stCondLst>
                                        </p:cTn>
                                        <p:tgtEl>
                                          <p:spTgt spid="19"/>
                                        </p:tgtEl>
                                        <p:attrNameLst>
                                          <p:attrName>style.visibility</p:attrName>
                                        </p:attrNameLst>
                                      </p:cBhvr>
                                      <p:to>
                                        <p:strVal val="visible"/>
                                      </p:to>
                                    </p:set>
                                  </p:childTnLst>
                                </p:cTn>
                              </p:par>
                            </p:childTnLst>
                          </p:cTn>
                        </p:par>
                        <p:par>
                          <p:cTn id="51" fill="hold">
                            <p:stCondLst>
                              <p:cond delay="3000"/>
                            </p:stCondLst>
                            <p:childTnLst>
                              <p:par>
                                <p:cTn id="52" presetID="1" presetClass="entr" presetSubtype="0" fill="hold" grpId="0" nodeType="afterEffect">
                                  <p:stCondLst>
                                    <p:cond delay="500"/>
                                  </p:stCondLst>
                                  <p:childTnLst>
                                    <p:set>
                                      <p:cBhvr>
                                        <p:cTn id="53" dur="1" fill="hold">
                                          <p:stCondLst>
                                            <p:cond delay="0"/>
                                          </p:stCondLst>
                                        </p:cTn>
                                        <p:tgtEl>
                                          <p:spTgt spid="18"/>
                                        </p:tgtEl>
                                        <p:attrNameLst>
                                          <p:attrName>style.visibility</p:attrName>
                                        </p:attrNameLst>
                                      </p:cBhvr>
                                      <p:to>
                                        <p:strVal val="visible"/>
                                      </p:to>
                                    </p:set>
                                  </p:childTnLst>
                                </p:cTn>
                              </p:par>
                            </p:childTnLst>
                          </p:cTn>
                        </p:par>
                        <p:par>
                          <p:cTn id="54" fill="hold">
                            <p:stCondLst>
                              <p:cond delay="3500"/>
                            </p:stCondLst>
                            <p:childTnLst>
                              <p:par>
                                <p:cTn id="55" presetID="1" presetClass="entr" presetSubtype="0" fill="hold" grpId="0" nodeType="afterEffect">
                                  <p:stCondLst>
                                    <p:cond delay="500"/>
                                  </p:stCondLst>
                                  <p:childTnLst>
                                    <p:set>
                                      <p:cBhvr>
                                        <p:cTn id="56" dur="1" fill="hold">
                                          <p:stCondLst>
                                            <p:cond delay="0"/>
                                          </p:stCondLst>
                                        </p:cTn>
                                        <p:tgtEl>
                                          <p:spTgt spid="20"/>
                                        </p:tgtEl>
                                        <p:attrNameLst>
                                          <p:attrName>style.visibility</p:attrName>
                                        </p:attrNameLst>
                                      </p:cBhvr>
                                      <p:to>
                                        <p:strVal val="visible"/>
                                      </p:to>
                                    </p:set>
                                  </p:childTnLst>
                                </p:cTn>
                              </p:par>
                            </p:childTnLst>
                          </p:cTn>
                        </p:par>
                        <p:par>
                          <p:cTn id="57" fill="hold">
                            <p:stCondLst>
                              <p:cond delay="4000"/>
                            </p:stCondLst>
                            <p:childTnLst>
                              <p:par>
                                <p:cTn id="58" presetID="1" presetClass="entr" presetSubtype="0" fill="hold" grpId="0" nodeType="afterEffect">
                                  <p:stCondLst>
                                    <p:cond delay="500"/>
                                  </p:stCondLst>
                                  <p:childTnLst>
                                    <p:set>
                                      <p:cBhvr>
                                        <p:cTn id="59" dur="1" fill="hold">
                                          <p:stCondLst>
                                            <p:cond delay="0"/>
                                          </p:stCondLst>
                                        </p:cTn>
                                        <p:tgtEl>
                                          <p:spTgt spid="21"/>
                                        </p:tgtEl>
                                        <p:attrNameLst>
                                          <p:attrName>style.visibility</p:attrName>
                                        </p:attrNameLst>
                                      </p:cBhvr>
                                      <p:to>
                                        <p:strVal val="visible"/>
                                      </p:to>
                                    </p:set>
                                  </p:childTnLst>
                                </p:cTn>
                              </p:par>
                            </p:childTnLst>
                          </p:cTn>
                        </p:par>
                        <p:par>
                          <p:cTn id="60" fill="hold">
                            <p:stCondLst>
                              <p:cond delay="4500"/>
                            </p:stCondLst>
                            <p:childTnLst>
                              <p:par>
                                <p:cTn id="61" presetID="1" presetClass="entr" presetSubtype="0" fill="hold" grpId="0" nodeType="afterEffect">
                                  <p:stCondLst>
                                    <p:cond delay="50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478BA-0863-84CF-3810-6B092869B5E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CBBA3A-F289-B6A7-D39D-A662E85D6259}"/>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41</a:t>
            </a:fld>
            <a:endParaRPr lang="en-US"/>
          </a:p>
        </p:txBody>
      </p:sp>
      <p:sp>
        <p:nvSpPr>
          <p:cNvPr id="7" name="Title 6">
            <a:extLst>
              <a:ext uri="{FF2B5EF4-FFF2-40B4-BE49-F238E27FC236}">
                <a16:creationId xmlns:a16="http://schemas.microsoft.com/office/drawing/2014/main" id="{1EF05762-3D5A-7466-B3C0-570055B9F038}"/>
              </a:ext>
            </a:extLst>
          </p:cNvPr>
          <p:cNvSpPr>
            <a:spLocks noGrp="1"/>
          </p:cNvSpPr>
          <p:nvPr>
            <p:ph type="title"/>
          </p:nvPr>
        </p:nvSpPr>
        <p:spPr/>
        <p:txBody>
          <a:bodyPr/>
          <a:lstStyle/>
          <a:p>
            <a:r>
              <a:rPr lang="en-US" dirty="0"/>
              <a:t>When I Get Back To The Office . . .</a:t>
            </a:r>
          </a:p>
        </p:txBody>
      </p:sp>
      <p:graphicFrame>
        <p:nvGraphicFramePr>
          <p:cNvPr id="3" name="TextBox 8">
            <a:extLst>
              <a:ext uri="{FF2B5EF4-FFF2-40B4-BE49-F238E27FC236}">
                <a16:creationId xmlns:a16="http://schemas.microsoft.com/office/drawing/2014/main" id="{05145DC3-6491-23A0-6F62-545B47718430}"/>
              </a:ext>
            </a:extLst>
          </p:cNvPr>
          <p:cNvGraphicFramePr/>
          <p:nvPr>
            <p:extLst>
              <p:ext uri="{D42A27DB-BD31-4B8C-83A1-F6EECF244321}">
                <p14:modId xmlns:p14="http://schemas.microsoft.com/office/powerpoint/2010/main" val="721793236"/>
              </p:ext>
            </p:extLst>
          </p:nvPr>
        </p:nvGraphicFramePr>
        <p:xfrm>
          <a:off x="381000" y="1219200"/>
          <a:ext cx="8534400" cy="5099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928797"/>
      </p:ext>
    </p:extLst>
  </p:cSld>
  <p:clrMapOvr>
    <a:masterClrMapping/>
  </p:clrMapOvr>
  <p:transition spd="slow" advTm="1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2407-B964-3EBF-7BFD-9B4413FC9B4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A76E940-51A1-BF1B-6517-1C9C42162465}"/>
              </a:ext>
            </a:extLst>
          </p:cNvPr>
          <p:cNvSpPr txBox="1">
            <a:spLocks/>
          </p:cNvSpPr>
          <p:nvPr/>
        </p:nvSpPr>
        <p:spPr>
          <a:xfrm>
            <a:off x="1600200" y="155575"/>
            <a:ext cx="7543800" cy="125253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E6DD91-2818-9342-E88C-16E685FA933F}"/>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42</a:t>
            </a:fld>
            <a:endParaRPr lang="en-US"/>
          </a:p>
        </p:txBody>
      </p:sp>
      <p:pic>
        <p:nvPicPr>
          <p:cNvPr id="1026" name="Picture 2" descr="data-driven decision making - Marketoonist | Tom Fishburne">
            <a:extLst>
              <a:ext uri="{FF2B5EF4-FFF2-40B4-BE49-F238E27FC236}">
                <a16:creationId xmlns:a16="http://schemas.microsoft.com/office/drawing/2014/main" id="{3621F8A8-12A3-0D30-53F5-C136BD08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219199"/>
            <a:ext cx="7226300" cy="517665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6">
            <a:extLst>
              <a:ext uri="{FF2B5EF4-FFF2-40B4-BE49-F238E27FC236}">
                <a16:creationId xmlns:a16="http://schemas.microsoft.com/office/drawing/2014/main" id="{39109CE3-5276-FE4C-49A9-6A33594D6AB6}"/>
              </a:ext>
            </a:extLst>
          </p:cNvPr>
          <p:cNvSpPr>
            <a:spLocks noGrp="1"/>
          </p:cNvSpPr>
          <p:nvPr>
            <p:ph type="title"/>
          </p:nvPr>
        </p:nvSpPr>
        <p:spPr>
          <a:xfrm>
            <a:off x="838200" y="365126"/>
            <a:ext cx="7924800" cy="1325563"/>
          </a:xfrm>
        </p:spPr>
        <p:txBody>
          <a:bodyPr/>
          <a:lstStyle/>
          <a:p>
            <a:r>
              <a:rPr lang="en-US" dirty="0"/>
              <a:t>When I Get Back To The Office . . .</a:t>
            </a:r>
          </a:p>
        </p:txBody>
      </p:sp>
    </p:spTree>
    <p:extLst>
      <p:ext uri="{BB962C8B-B14F-4D97-AF65-F5344CB8AC3E}">
        <p14:creationId xmlns:p14="http://schemas.microsoft.com/office/powerpoint/2010/main" val="4155302724"/>
      </p:ext>
    </p:extLst>
  </p:cSld>
  <p:clrMapOvr>
    <a:masterClrMapping/>
  </p:clrMapOvr>
  <p:transition spd="slow" advTm="1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3F51F-A0C5-5888-2A2E-E9A91D21D0C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F89A85A-7EA2-5927-5067-9721C6808A53}"/>
              </a:ext>
            </a:extLst>
          </p:cNvPr>
          <p:cNvSpPr txBox="1">
            <a:spLocks/>
          </p:cNvSpPr>
          <p:nvPr/>
        </p:nvSpPr>
        <p:spPr>
          <a:xfrm>
            <a:off x="87630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43C39EB3-BCCE-03FD-0C6D-6B8B61F7A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8601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C1D7AD32-FEC4-62CD-298E-570C4012354C}"/>
              </a:ext>
            </a:extLst>
          </p:cNvPr>
          <p:cNvSpPr/>
          <p:nvPr/>
        </p:nvSpPr>
        <p:spPr>
          <a:xfrm>
            <a:off x="-533401" y="3519321"/>
            <a:ext cx="3834887" cy="1120475"/>
          </a:xfrm>
          <a:prstGeom prst="roundRect">
            <a:avLst/>
          </a:prstGeom>
          <a:solidFill>
            <a:schemeClr val="tx1">
              <a:lumMod val="75000"/>
              <a:lumOff val="2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9ED0F48-EF22-33D3-B73F-BA733998C491}"/>
              </a:ext>
            </a:extLst>
          </p:cNvPr>
          <p:cNvSpPr txBox="1"/>
          <p:nvPr/>
        </p:nvSpPr>
        <p:spPr>
          <a:xfrm>
            <a:off x="381000" y="3587115"/>
            <a:ext cx="2899466" cy="984885"/>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GACVB</a:t>
            </a:r>
          </a:p>
          <a:p>
            <a:pPr algn="ctr"/>
            <a:r>
              <a:rPr lang="en-US" dirty="0">
                <a:solidFill>
                  <a:srgbClr val="ADBF54"/>
                </a:solidFill>
                <a:latin typeface="Arial" panose="020B0604020202020204" pitchFamily="34" charset="0"/>
                <a:cs typeface="Arial" panose="020B0604020202020204" pitchFamily="34" charset="0"/>
              </a:rPr>
              <a:t>February 4, 2025</a:t>
            </a:r>
          </a:p>
        </p:txBody>
      </p:sp>
      <p:sp>
        <p:nvSpPr>
          <p:cNvPr id="7" name="TextBox 6">
            <a:extLst>
              <a:ext uri="{FF2B5EF4-FFF2-40B4-BE49-F238E27FC236}">
                <a16:creationId xmlns:a16="http://schemas.microsoft.com/office/drawing/2014/main" id="{C1BD8DDB-134F-A34B-800B-64A5AF96FC19}"/>
              </a:ext>
            </a:extLst>
          </p:cNvPr>
          <p:cNvSpPr txBox="1"/>
          <p:nvPr/>
        </p:nvSpPr>
        <p:spPr>
          <a:xfrm>
            <a:off x="1369883" y="5083432"/>
            <a:ext cx="3811717" cy="1477328"/>
          </a:xfrm>
          <a:prstGeom prst="rect">
            <a:avLst/>
          </a:prstGeom>
          <a:noFill/>
        </p:spPr>
        <p:txBody>
          <a:bodyPr wrap="square" rtlCol="0">
            <a:spAutoFit/>
          </a:bodyPr>
          <a:lstStyle/>
          <a:p>
            <a:r>
              <a:rPr lang="en-US" dirty="0"/>
              <a:t>Jim Harenchar </a:t>
            </a:r>
          </a:p>
          <a:p>
            <a:r>
              <a:rPr lang="en-US" dirty="0"/>
              <a:t>Response Marketing Group</a:t>
            </a:r>
          </a:p>
          <a:p>
            <a:r>
              <a:rPr lang="en-US" dirty="0">
                <a:hlinkClick r:id="rId4"/>
              </a:rPr>
              <a:t>www.rmg-usa.com</a:t>
            </a:r>
            <a:endParaRPr lang="en-US" dirty="0"/>
          </a:p>
          <a:p>
            <a:r>
              <a:rPr lang="en-US" dirty="0"/>
              <a:t>804-370-1439</a:t>
            </a:r>
          </a:p>
          <a:p>
            <a:r>
              <a:rPr lang="en-US" dirty="0" err="1"/>
              <a:t>jharenchar@rmg-usa.com</a:t>
            </a:r>
            <a:endParaRPr lang="en-US" dirty="0"/>
          </a:p>
        </p:txBody>
      </p:sp>
      <p:sp>
        <p:nvSpPr>
          <p:cNvPr id="8" name="TextBox 7">
            <a:extLst>
              <a:ext uri="{FF2B5EF4-FFF2-40B4-BE49-F238E27FC236}">
                <a16:creationId xmlns:a16="http://schemas.microsoft.com/office/drawing/2014/main" id="{0A918EC3-5263-5965-6F67-6607B6F415EF}"/>
              </a:ext>
            </a:extLst>
          </p:cNvPr>
          <p:cNvSpPr txBox="1"/>
          <p:nvPr/>
        </p:nvSpPr>
        <p:spPr>
          <a:xfrm>
            <a:off x="5105400" y="5083431"/>
            <a:ext cx="3811717" cy="1477328"/>
          </a:xfrm>
          <a:prstGeom prst="rect">
            <a:avLst/>
          </a:prstGeom>
          <a:noFill/>
        </p:spPr>
        <p:txBody>
          <a:bodyPr wrap="square" rtlCol="0">
            <a:spAutoFit/>
          </a:bodyPr>
          <a:lstStyle/>
          <a:p>
            <a:r>
              <a:rPr lang="en-US" dirty="0"/>
              <a:t>Melissa Lewis</a:t>
            </a:r>
          </a:p>
          <a:p>
            <a:r>
              <a:rPr lang="en-US" dirty="0"/>
              <a:t>Response Marketing Group</a:t>
            </a:r>
          </a:p>
          <a:p>
            <a:r>
              <a:rPr lang="en-US" dirty="0">
                <a:hlinkClick r:id="rId4"/>
              </a:rPr>
              <a:t>www.rmg-usa.com</a:t>
            </a:r>
            <a:endParaRPr lang="en-US" dirty="0"/>
          </a:p>
          <a:p>
            <a:r>
              <a:rPr lang="en-US" dirty="0"/>
              <a:t>843-330-8746</a:t>
            </a:r>
          </a:p>
          <a:p>
            <a:r>
              <a:rPr lang="en-US" dirty="0" err="1"/>
              <a:t>mlewis@rmg-usa.com</a:t>
            </a:r>
            <a:endParaRPr lang="en-US" dirty="0"/>
          </a:p>
        </p:txBody>
      </p:sp>
    </p:spTree>
    <p:extLst>
      <p:ext uri="{BB962C8B-B14F-4D97-AF65-F5344CB8AC3E}">
        <p14:creationId xmlns:p14="http://schemas.microsoft.com/office/powerpoint/2010/main" val="2788894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A356E-EDB1-3583-33B6-2FF8E4C0C37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7FEF518-F799-3366-1D13-2AD573B3B7E6}"/>
              </a:ext>
            </a:extLst>
          </p:cNvPr>
          <p:cNvSpPr txBox="1">
            <a:spLocks/>
          </p:cNvSpPr>
          <p:nvPr/>
        </p:nvSpPr>
        <p:spPr>
          <a:xfrm>
            <a:off x="87630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5B69A498-7D5E-D7D6-C061-C68688801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19200"/>
            <a:ext cx="8115300" cy="544835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83575F5B-0FBD-3949-2AF1-DEDE5E99F69C}"/>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5</a:t>
            </a:fld>
            <a:endParaRPr lang="en-US"/>
          </a:p>
        </p:txBody>
      </p:sp>
      <p:sp>
        <p:nvSpPr>
          <p:cNvPr id="9" name="Title 8">
            <a:extLst>
              <a:ext uri="{FF2B5EF4-FFF2-40B4-BE49-F238E27FC236}">
                <a16:creationId xmlns:a16="http://schemas.microsoft.com/office/drawing/2014/main" id="{9476F9B1-5EE8-DB0F-35C8-290C13A647BF}"/>
              </a:ext>
            </a:extLst>
          </p:cNvPr>
          <p:cNvSpPr>
            <a:spLocks noGrp="1"/>
          </p:cNvSpPr>
          <p:nvPr>
            <p:ph type="title"/>
          </p:nvPr>
        </p:nvSpPr>
        <p:spPr/>
        <p:txBody>
          <a:bodyPr>
            <a:normAutofit/>
          </a:bodyPr>
          <a:lstStyle/>
          <a:p>
            <a:r>
              <a:rPr lang="en-US" dirty="0"/>
              <a:t>Data … The New Commodity</a:t>
            </a:r>
          </a:p>
        </p:txBody>
      </p:sp>
      <p:sp>
        <p:nvSpPr>
          <p:cNvPr id="2" name="Oval 1">
            <a:extLst>
              <a:ext uri="{FF2B5EF4-FFF2-40B4-BE49-F238E27FC236}">
                <a16:creationId xmlns:a16="http://schemas.microsoft.com/office/drawing/2014/main" id="{60270377-5AA4-F2E9-EC2B-3A328233D337}"/>
              </a:ext>
            </a:extLst>
          </p:cNvPr>
          <p:cNvSpPr/>
          <p:nvPr/>
        </p:nvSpPr>
        <p:spPr>
          <a:xfrm>
            <a:off x="6884376" y="3541542"/>
            <a:ext cx="1878623" cy="803674"/>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2E5DC3D-BBE7-AB30-4AE0-61DBEDEA7D1E}"/>
              </a:ext>
            </a:extLst>
          </p:cNvPr>
          <p:cNvSpPr/>
          <p:nvPr/>
        </p:nvSpPr>
        <p:spPr>
          <a:xfrm>
            <a:off x="647700" y="4345216"/>
            <a:ext cx="2019300" cy="844401"/>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31A5D25-4C9C-1A09-60E4-9A679596B70B}"/>
              </a:ext>
            </a:extLst>
          </p:cNvPr>
          <p:cNvSpPr/>
          <p:nvPr/>
        </p:nvSpPr>
        <p:spPr>
          <a:xfrm>
            <a:off x="647699" y="2590800"/>
            <a:ext cx="2019301" cy="106680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082EF2E-B5AB-E380-F745-663CF35571FF}"/>
              </a:ext>
            </a:extLst>
          </p:cNvPr>
          <p:cNvSpPr/>
          <p:nvPr/>
        </p:nvSpPr>
        <p:spPr>
          <a:xfrm>
            <a:off x="723898" y="5120881"/>
            <a:ext cx="1828800" cy="914400"/>
          </a:xfrm>
          <a:prstGeom prst="roundRect">
            <a:avLst/>
          </a:prstGeom>
          <a:noFill/>
          <a:ln w="1047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38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FDD2-73BB-7975-E796-8EC66FF95541}"/>
            </a:ext>
          </a:extLst>
        </p:cNvPr>
        <p:cNvGrpSpPr/>
        <p:nvPr/>
      </p:nvGrpSpPr>
      <p:grpSpPr>
        <a:xfrm>
          <a:off x="0" y="0"/>
          <a:ext cx="0" cy="0"/>
          <a:chOff x="0" y="0"/>
          <a:chExt cx="0" cy="0"/>
        </a:xfrm>
      </p:grpSpPr>
      <p:pic>
        <p:nvPicPr>
          <p:cNvPr id="2050" name="Picture 2" descr="GOLD DEPOT | Schatzkammer">
            <a:extLst>
              <a:ext uri="{FF2B5EF4-FFF2-40B4-BE49-F238E27FC236}">
                <a16:creationId xmlns:a16="http://schemas.microsoft.com/office/drawing/2014/main" id="{4E1305C0-7042-900F-B539-1D33A65D01E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5491837" y="2598306"/>
            <a:ext cx="3478251" cy="294409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28DC9E1-6823-738D-37BB-0F1C4542699F}"/>
              </a:ext>
            </a:extLst>
          </p:cNvPr>
          <p:cNvSpPr txBox="1">
            <a:spLocks/>
          </p:cNvSpPr>
          <p:nvPr/>
        </p:nvSpPr>
        <p:spPr>
          <a:xfrm>
            <a:off x="1143000" y="155575"/>
            <a:ext cx="7543800" cy="1252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endParaRPr lang="en-US" sz="32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050BE6A-788A-EAA0-6F1E-7F98251CF2B2}"/>
              </a:ext>
            </a:extLst>
          </p:cNvPr>
          <p:cNvSpPr/>
          <p:nvPr/>
        </p:nvSpPr>
        <p:spPr>
          <a:xfrm>
            <a:off x="838200" y="1408113"/>
            <a:ext cx="7239000" cy="5078313"/>
          </a:xfrm>
          <a:prstGeom prst="rect">
            <a:avLst/>
          </a:prstGeom>
        </p:spPr>
        <p:txBody>
          <a:bodyPr wrap="square">
            <a:spAutoFit/>
          </a:bodyPr>
          <a:lstStyle/>
          <a:p>
            <a:r>
              <a:rPr lang="en-US" sz="2400" b="1" dirty="0">
                <a:solidFill>
                  <a:srgbClr val="ADBF54"/>
                </a:solidFill>
                <a:latin typeface="Arial" panose="020B0604020202020204" pitchFamily="34" charset="0"/>
                <a:cs typeface="Arial" panose="020B0604020202020204" pitchFamily="34" charset="0"/>
              </a:rPr>
              <a:t>Data is like gold to a marketer.</a:t>
            </a:r>
          </a:p>
          <a:p>
            <a:endParaRPr lang="en-US" sz="2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Yet </a:t>
            </a:r>
            <a:r>
              <a:rPr lang="en-US" sz="2400" b="1" dirty="0">
                <a:latin typeface="Arial" panose="020B0604020202020204" pitchFamily="34" charset="0"/>
                <a:cs typeface="Arial" panose="020B0604020202020204" pitchFamily="34" charset="0"/>
              </a:rPr>
              <a:t>76%* </a:t>
            </a:r>
            <a:r>
              <a:rPr lang="en-US" sz="2400" dirty="0">
                <a:latin typeface="Arial" panose="020B0604020202020204" pitchFamily="34" charset="0"/>
                <a:cs typeface="Arial" panose="020B0604020202020204" pitchFamily="34" charset="0"/>
              </a:rPr>
              <a:t>of tourism marketers don’t make use of data in their online marketing and targeting.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Using visitor data, marketers can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Target individuals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Build customer segments &amp; profiles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Serve most relevant ads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Maximize profits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Increase the efficiency of an ad campaign </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*McKinsey Consulting</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46D4F34-F840-9AC1-0B56-B9D1FDFBFB06}"/>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6</a:t>
            </a:fld>
            <a:endParaRPr lang="en-US"/>
          </a:p>
        </p:txBody>
      </p:sp>
      <p:sp>
        <p:nvSpPr>
          <p:cNvPr id="7" name="Title 8">
            <a:extLst>
              <a:ext uri="{FF2B5EF4-FFF2-40B4-BE49-F238E27FC236}">
                <a16:creationId xmlns:a16="http://schemas.microsoft.com/office/drawing/2014/main" id="{2D6E88C0-A92B-EB5B-C97D-A03F5D7D94BB}"/>
              </a:ext>
            </a:extLst>
          </p:cNvPr>
          <p:cNvSpPr>
            <a:spLocks noGrp="1"/>
          </p:cNvSpPr>
          <p:nvPr>
            <p:ph type="title"/>
          </p:nvPr>
        </p:nvSpPr>
        <p:spPr>
          <a:xfrm>
            <a:off x="838200" y="365126"/>
            <a:ext cx="7924800" cy="1325563"/>
          </a:xfrm>
        </p:spPr>
        <p:txBody>
          <a:bodyPr>
            <a:normAutofit/>
          </a:bodyPr>
          <a:lstStyle/>
          <a:p>
            <a:r>
              <a:rPr lang="en-US" dirty="0"/>
              <a:t>Data … The New Commodity</a:t>
            </a:r>
          </a:p>
        </p:txBody>
      </p:sp>
    </p:spTree>
    <p:extLst>
      <p:ext uri="{BB962C8B-B14F-4D97-AF65-F5344CB8AC3E}">
        <p14:creationId xmlns:p14="http://schemas.microsoft.com/office/powerpoint/2010/main" val="392203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9BF0-9A2C-A603-7179-205EF4D23F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EFDFB8-AC5A-C744-8EF8-3F41A9B89E5E}"/>
              </a:ext>
            </a:extLst>
          </p:cNvPr>
          <p:cNvSpPr txBox="1"/>
          <p:nvPr/>
        </p:nvSpPr>
        <p:spPr>
          <a:xfrm>
            <a:off x="876300" y="1600200"/>
            <a:ext cx="7886700" cy="3642023"/>
          </a:xfrm>
          <a:prstGeom prst="rect">
            <a:avLst/>
          </a:prstGeom>
          <a:noFill/>
        </p:spPr>
        <p:txBody>
          <a:bodyPr wrap="square" rtlCol="0">
            <a:spAutoFit/>
          </a:bodyPr>
          <a:lstStyle/>
          <a:p>
            <a:pPr marL="285750" indent="-285750" algn="l" fontAlgn="base">
              <a:spcAft>
                <a:spcPts val="2625"/>
              </a:spcAft>
              <a:buFont typeface="Arial" panose="020B0604020202020204" pitchFamily="34" charset="0"/>
              <a:buChar char="•"/>
            </a:pPr>
            <a:r>
              <a:rPr lang="en-US" b="1" i="0" dirty="0">
                <a:effectLst/>
                <a:latin typeface="Arial" panose="020B0604020202020204" pitchFamily="34" charset="0"/>
                <a:cs typeface="Arial" panose="020B0604020202020204" pitchFamily="34" charset="0"/>
              </a:rPr>
              <a:t>Online sales poised to constitute 76% of total revenue </a:t>
            </a:r>
            <a:r>
              <a:rPr lang="en-US" i="0" dirty="0">
                <a:effectLst/>
                <a:latin typeface="Arial" panose="020B0604020202020204" pitchFamily="34" charset="0"/>
                <a:cs typeface="Arial" panose="020B0604020202020204" pitchFamily="34" charset="0"/>
              </a:rPr>
              <a:t>of the travel and tourism market by 2028 </a:t>
            </a:r>
          </a:p>
          <a:p>
            <a:pPr marL="285750" indent="-285750" algn="l" fontAlgn="base">
              <a:spcAft>
                <a:spcPts val="2625"/>
              </a:spcAft>
              <a:buFont typeface="Arial" panose="020B0604020202020204" pitchFamily="34" charset="0"/>
              <a:buChar char="•"/>
            </a:pPr>
            <a:r>
              <a:rPr lang="en-US" b="1" i="0" dirty="0">
                <a:effectLst/>
                <a:latin typeface="Arial" panose="020B0604020202020204" pitchFamily="34" charset="0"/>
                <a:cs typeface="Arial" panose="020B0604020202020204" pitchFamily="34" charset="0"/>
              </a:rPr>
              <a:t>35% </a:t>
            </a:r>
            <a:r>
              <a:rPr lang="en-US" i="0" dirty="0">
                <a:effectLst/>
                <a:latin typeface="Arial" panose="020B0604020202020204" pitchFamily="34" charset="0"/>
                <a:cs typeface="Arial" panose="020B0604020202020204" pitchFamily="34" charset="0"/>
              </a:rPr>
              <a:t>of people find new travel destinations on </a:t>
            </a:r>
            <a:r>
              <a:rPr lang="en-US" b="1" i="0" dirty="0">
                <a:effectLst/>
                <a:latin typeface="Arial" panose="020B0604020202020204" pitchFamily="34" charset="0"/>
                <a:cs typeface="Arial" panose="020B0604020202020204" pitchFamily="34" charset="0"/>
              </a:rPr>
              <a:t>Instagram</a:t>
            </a:r>
          </a:p>
          <a:p>
            <a:pPr marL="285750" indent="-285750" algn="l" fontAlgn="base">
              <a:spcAft>
                <a:spcPts val="2625"/>
              </a:spcAft>
              <a:buFont typeface="Arial" panose="020B0604020202020204" pitchFamily="34" charset="0"/>
              <a:buChar char="•"/>
            </a:pPr>
            <a:r>
              <a:rPr lang="en-US" b="1" i="0" dirty="0">
                <a:effectLst/>
                <a:latin typeface="Arial" panose="020B0604020202020204" pitchFamily="34" charset="0"/>
                <a:cs typeface="Arial" panose="020B0604020202020204" pitchFamily="34" charset="0"/>
              </a:rPr>
              <a:t>69.8% </a:t>
            </a:r>
            <a:r>
              <a:rPr lang="en-US" i="0" dirty="0">
                <a:effectLst/>
                <a:latin typeface="Arial" panose="020B0604020202020204" pitchFamily="34" charset="0"/>
                <a:cs typeface="Arial" panose="020B0604020202020204" pitchFamily="34" charset="0"/>
              </a:rPr>
              <a:t>of people </a:t>
            </a:r>
            <a:r>
              <a:rPr lang="en-US" b="1" i="0" dirty="0">
                <a:effectLst/>
                <a:latin typeface="Arial" panose="020B0604020202020204" pitchFamily="34" charset="0"/>
                <a:cs typeface="Arial" panose="020B0604020202020204" pitchFamily="34" charset="0"/>
              </a:rPr>
              <a:t>use search engines </a:t>
            </a:r>
            <a:r>
              <a:rPr lang="en-US" i="0" dirty="0">
                <a:effectLst/>
                <a:latin typeface="Arial" panose="020B0604020202020204" pitchFamily="34" charset="0"/>
                <a:cs typeface="Arial" panose="020B0604020202020204" pitchFamily="34" charset="0"/>
              </a:rPr>
              <a:t>to plan their travel, and </a:t>
            </a:r>
            <a:r>
              <a:rPr lang="en-US" b="1" i="0" dirty="0">
                <a:effectLst/>
                <a:latin typeface="Arial" panose="020B0604020202020204" pitchFamily="34" charset="0"/>
                <a:cs typeface="Arial" panose="020B0604020202020204" pitchFamily="34" charset="0"/>
              </a:rPr>
              <a:t>36.5% use social media </a:t>
            </a:r>
            <a:r>
              <a:rPr lang="en-US" i="0" dirty="0">
                <a:effectLst/>
                <a:latin typeface="Arial" panose="020B0604020202020204" pitchFamily="34" charset="0"/>
                <a:cs typeface="Arial" panose="020B0604020202020204" pitchFamily="34" charset="0"/>
              </a:rPr>
              <a:t>for travel ideas</a:t>
            </a:r>
          </a:p>
          <a:p>
            <a:pPr marL="285750" indent="-285750" algn="l" fontAlgn="base">
              <a:spcAft>
                <a:spcPts val="2625"/>
              </a:spcAft>
              <a:buFont typeface="Arial" panose="020B0604020202020204" pitchFamily="34" charset="0"/>
              <a:buChar char="•"/>
            </a:pPr>
            <a:r>
              <a:rPr lang="en-US" i="0" dirty="0">
                <a:effectLst/>
                <a:latin typeface="Arial" panose="020B0604020202020204" pitchFamily="34" charset="0"/>
                <a:cs typeface="Arial" panose="020B0604020202020204" pitchFamily="34" charset="0"/>
              </a:rPr>
              <a:t>Referral marketing has an average conversion rate of 9.5%</a:t>
            </a:r>
          </a:p>
          <a:p>
            <a:pPr marL="285750" indent="-285750" algn="l" fontAlgn="base">
              <a:spcAft>
                <a:spcPts val="2625"/>
              </a:spcAft>
              <a:buFont typeface="Arial" panose="020B0604020202020204" pitchFamily="34" charset="0"/>
              <a:buChar char="•"/>
            </a:pPr>
            <a:r>
              <a:rPr lang="en-US" b="1" i="0" dirty="0">
                <a:effectLst/>
                <a:latin typeface="Arial" panose="020B0604020202020204" pitchFamily="34" charset="0"/>
                <a:cs typeface="Arial" panose="020B0604020202020204" pitchFamily="34" charset="0"/>
              </a:rPr>
              <a:t>30% of travel marketers see Facebook </a:t>
            </a:r>
            <a:r>
              <a:rPr lang="en-US" i="0" dirty="0">
                <a:effectLst/>
                <a:latin typeface="Arial" panose="020B0604020202020204" pitchFamily="34" charset="0"/>
                <a:cs typeface="Arial" panose="020B0604020202020204" pitchFamily="34" charset="0"/>
              </a:rPr>
              <a:t>as the most effective way to target new audiences and </a:t>
            </a:r>
            <a:r>
              <a:rPr lang="en-US" b="1" i="0" dirty="0">
                <a:effectLst/>
                <a:latin typeface="Arial" panose="020B0604020202020204" pitchFamily="34" charset="0"/>
                <a:cs typeface="Arial" panose="020B0604020202020204" pitchFamily="34" charset="0"/>
              </a:rPr>
              <a:t>28% of them say the same for Instagram</a:t>
            </a:r>
          </a:p>
        </p:txBody>
      </p:sp>
      <p:pic>
        <p:nvPicPr>
          <p:cNvPr id="6" name="Picture 5" descr="A white text on a black background&#10;&#10;Description automatically generated">
            <a:extLst>
              <a:ext uri="{FF2B5EF4-FFF2-40B4-BE49-F238E27FC236}">
                <a16:creationId xmlns:a16="http://schemas.microsoft.com/office/drawing/2014/main" id="{2539E3FB-F1DB-9254-6CAB-22FB317BCEA0}"/>
              </a:ext>
            </a:extLst>
          </p:cNvPr>
          <p:cNvPicPr>
            <a:picLocks noChangeAspect="1"/>
          </p:cNvPicPr>
          <p:nvPr/>
        </p:nvPicPr>
        <p:blipFill>
          <a:blip r:embed="rId3"/>
          <a:stretch>
            <a:fillRect/>
          </a:stretch>
        </p:blipFill>
        <p:spPr>
          <a:xfrm>
            <a:off x="7023100" y="5641330"/>
            <a:ext cx="1422400" cy="381000"/>
          </a:xfrm>
          <a:prstGeom prst="rect">
            <a:avLst/>
          </a:prstGeom>
        </p:spPr>
      </p:pic>
      <p:sp>
        <p:nvSpPr>
          <p:cNvPr id="2" name="Slide Number Placeholder 1">
            <a:extLst>
              <a:ext uri="{FF2B5EF4-FFF2-40B4-BE49-F238E27FC236}">
                <a16:creationId xmlns:a16="http://schemas.microsoft.com/office/drawing/2014/main" id="{E34F0777-C0E5-1A06-A74A-E4756AB52D6E}"/>
              </a:ext>
            </a:extLst>
          </p:cNvPr>
          <p:cNvSpPr>
            <a:spLocks noGrp="1"/>
          </p:cNvSpPr>
          <p:nvPr>
            <p:ph type="sldNum" sz="quarter" idx="4"/>
          </p:nvPr>
        </p:nvSpPr>
        <p:spPr>
          <a:xfrm>
            <a:off x="6705600" y="6421338"/>
            <a:ext cx="2057400" cy="246221"/>
          </a:xfrm>
        </p:spPr>
        <p:txBody>
          <a:bodyPr/>
          <a:lstStyle/>
          <a:p>
            <a:fld id="{AC97527D-75AB-A545-9A7D-607E91137AB8}" type="slidenum">
              <a:rPr lang="en-US" smtClean="0"/>
              <a:pPr/>
              <a:t>7</a:t>
            </a:fld>
            <a:endParaRPr lang="en-US"/>
          </a:p>
        </p:txBody>
      </p:sp>
      <p:sp>
        <p:nvSpPr>
          <p:cNvPr id="19" name="Title 18">
            <a:extLst>
              <a:ext uri="{FF2B5EF4-FFF2-40B4-BE49-F238E27FC236}">
                <a16:creationId xmlns:a16="http://schemas.microsoft.com/office/drawing/2014/main" id="{9AD90D8A-D438-CF6F-BC07-511EEFBA84BC}"/>
              </a:ext>
            </a:extLst>
          </p:cNvPr>
          <p:cNvSpPr>
            <a:spLocks noGrp="1"/>
          </p:cNvSpPr>
          <p:nvPr>
            <p:ph type="title"/>
          </p:nvPr>
        </p:nvSpPr>
        <p:spPr/>
        <p:txBody>
          <a:bodyPr/>
          <a:lstStyle/>
          <a:p>
            <a:r>
              <a:rPr lang="en-US" dirty="0"/>
              <a:t>Data … Driving ROAS Measurement</a:t>
            </a:r>
          </a:p>
        </p:txBody>
      </p:sp>
    </p:spTree>
    <p:extLst>
      <p:ext uri="{BB962C8B-B14F-4D97-AF65-F5344CB8AC3E}">
        <p14:creationId xmlns:p14="http://schemas.microsoft.com/office/powerpoint/2010/main" val="3976895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blue squares with text&#10;&#10;Description automatically generated">
            <a:extLst>
              <a:ext uri="{FF2B5EF4-FFF2-40B4-BE49-F238E27FC236}">
                <a16:creationId xmlns:a16="http://schemas.microsoft.com/office/drawing/2014/main" id="{ABBD4467-3B69-CBE0-B615-38B3066BF877}"/>
              </a:ext>
            </a:extLst>
          </p:cNvPr>
          <p:cNvPicPr>
            <a:picLocks noChangeAspect="1"/>
          </p:cNvPicPr>
          <p:nvPr/>
        </p:nvPicPr>
        <p:blipFill>
          <a:blip r:embed="rId3"/>
          <a:stretch>
            <a:fillRect/>
          </a:stretch>
        </p:blipFill>
        <p:spPr>
          <a:xfrm>
            <a:off x="410817" y="1876425"/>
            <a:ext cx="8145584" cy="3609975"/>
          </a:xfrm>
          <a:prstGeom prst="rect">
            <a:avLst/>
          </a:prstGeom>
        </p:spPr>
      </p:pic>
      <p:pic>
        <p:nvPicPr>
          <p:cNvPr id="9" name="Picture 8" descr="A logo with a compass and a map pointer&#10;&#10;Description automatically generated with medium confidence">
            <a:extLst>
              <a:ext uri="{FF2B5EF4-FFF2-40B4-BE49-F238E27FC236}">
                <a16:creationId xmlns:a16="http://schemas.microsoft.com/office/drawing/2014/main" id="{90D06423-46C5-A58A-3E89-0A8028E989AB}"/>
              </a:ext>
            </a:extLst>
          </p:cNvPr>
          <p:cNvPicPr>
            <a:picLocks noChangeAspect="1"/>
          </p:cNvPicPr>
          <p:nvPr/>
        </p:nvPicPr>
        <p:blipFill>
          <a:blip r:embed="rId4"/>
          <a:stretch>
            <a:fillRect/>
          </a:stretch>
        </p:blipFill>
        <p:spPr>
          <a:xfrm>
            <a:off x="6600601" y="5575013"/>
            <a:ext cx="1955800" cy="533400"/>
          </a:xfrm>
          <a:prstGeom prst="rect">
            <a:avLst/>
          </a:prstGeom>
        </p:spPr>
      </p:pic>
      <p:sp>
        <p:nvSpPr>
          <p:cNvPr id="10" name="TextBox 9">
            <a:extLst>
              <a:ext uri="{FF2B5EF4-FFF2-40B4-BE49-F238E27FC236}">
                <a16:creationId xmlns:a16="http://schemas.microsoft.com/office/drawing/2014/main" id="{50865223-C40B-6C06-3716-75CE25192102}"/>
              </a:ext>
            </a:extLst>
          </p:cNvPr>
          <p:cNvSpPr txBox="1"/>
          <p:nvPr/>
        </p:nvSpPr>
        <p:spPr>
          <a:xfrm>
            <a:off x="1803399" y="1524000"/>
            <a:ext cx="5270501" cy="646331"/>
          </a:xfrm>
          <a:prstGeom prst="rect">
            <a:avLst/>
          </a:prstGeom>
          <a:noFill/>
        </p:spPr>
        <p:txBody>
          <a:bodyPr wrap="square" rtlCol="0">
            <a:spAutoFit/>
          </a:bodyPr>
          <a:lstStyle/>
          <a:p>
            <a:pPr algn="ctr"/>
            <a:r>
              <a:rPr lang="en-US" b="1" i="0" dirty="0">
                <a:effectLst/>
                <a:latin typeface="Arial" panose="020B0604020202020204" pitchFamily="34" charset="0"/>
                <a:cs typeface="Arial" panose="020B0604020202020204" pitchFamily="34" charset="0"/>
              </a:rPr>
              <a:t>How are DMO marketers planning to allocate paid media resources in 2024?</a:t>
            </a:r>
          </a:p>
        </p:txBody>
      </p:sp>
      <p:sp>
        <p:nvSpPr>
          <p:cNvPr id="11" name="Title 1">
            <a:extLst>
              <a:ext uri="{FF2B5EF4-FFF2-40B4-BE49-F238E27FC236}">
                <a16:creationId xmlns:a16="http://schemas.microsoft.com/office/drawing/2014/main" id="{B5450D6B-F7C5-023B-1BB7-FADB35E19CE4}"/>
              </a:ext>
            </a:extLst>
          </p:cNvPr>
          <p:cNvSpPr txBox="1">
            <a:spLocks/>
          </p:cNvSpPr>
          <p:nvPr/>
        </p:nvSpPr>
        <p:spPr>
          <a:xfrm>
            <a:off x="876300" y="365126"/>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dirty="0">
                <a:latin typeface="Arial" panose="020B0604020202020204" pitchFamily="34" charset="0"/>
                <a:cs typeface="Arial" panose="020B0604020202020204" pitchFamily="34" charset="0"/>
              </a:rPr>
              <a:t>Data . . . Driving ROAS Measurement</a:t>
            </a:r>
          </a:p>
        </p:txBody>
      </p:sp>
      <p:sp>
        <p:nvSpPr>
          <p:cNvPr id="2" name="Slide Number Placeholder 1">
            <a:extLst>
              <a:ext uri="{FF2B5EF4-FFF2-40B4-BE49-F238E27FC236}">
                <a16:creationId xmlns:a16="http://schemas.microsoft.com/office/drawing/2014/main" id="{32A811C3-E7CC-8C72-B5A3-1DD6403D7D36}"/>
              </a:ext>
            </a:extLst>
          </p:cNvPr>
          <p:cNvSpPr>
            <a:spLocks noGrp="1"/>
          </p:cNvSpPr>
          <p:nvPr>
            <p:ph type="sldNum" sz="quarter" idx="4"/>
          </p:nvPr>
        </p:nvSpPr>
        <p:spPr/>
        <p:txBody>
          <a:bodyPr/>
          <a:lstStyle/>
          <a:p>
            <a:pPr algn="r">
              <a:spcBef>
                <a:spcPts val="600"/>
              </a:spcBef>
            </a:pPr>
            <a:fld id="{AC97527D-75AB-A545-9A7D-607E91137AB8}" type="slidenum">
              <a:rPr lang="en-US" smtClean="0"/>
              <a:pPr algn="r">
                <a:spcBef>
                  <a:spcPts val="600"/>
                </a:spcBef>
              </a:pPr>
              <a:t>8</a:t>
            </a:fld>
            <a:endParaRPr lang="en-US"/>
          </a:p>
        </p:txBody>
      </p:sp>
      <p:sp>
        <p:nvSpPr>
          <p:cNvPr id="4" name="Oval 3">
            <a:extLst>
              <a:ext uri="{FF2B5EF4-FFF2-40B4-BE49-F238E27FC236}">
                <a16:creationId xmlns:a16="http://schemas.microsoft.com/office/drawing/2014/main" id="{69C23AE6-6B4E-11AA-803C-987006F7CEBC}"/>
              </a:ext>
            </a:extLst>
          </p:cNvPr>
          <p:cNvSpPr/>
          <p:nvPr/>
        </p:nvSpPr>
        <p:spPr>
          <a:xfrm>
            <a:off x="1524000" y="2506243"/>
            <a:ext cx="1371600" cy="92758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0DED326-C8B3-1BB4-D866-CD863BD013B6}"/>
              </a:ext>
            </a:extLst>
          </p:cNvPr>
          <p:cNvSpPr/>
          <p:nvPr/>
        </p:nvSpPr>
        <p:spPr>
          <a:xfrm>
            <a:off x="4876800" y="3588565"/>
            <a:ext cx="1371600" cy="927580"/>
          </a:xfrm>
          <a:prstGeom prst="ellipse">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6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b="3277"/>
          <a:stretch/>
        </p:blipFill>
        <p:spPr>
          <a:xfrm>
            <a:off x="0" y="-1"/>
            <a:ext cx="9138745" cy="6858001"/>
          </a:xfrm>
          <a:prstGeom prst="rect">
            <a:avLst/>
          </a:prstGeom>
        </p:spPr>
      </p:pic>
      <p:sp>
        <p:nvSpPr>
          <p:cNvPr id="7" name="Rounded Rectangle 6"/>
          <p:cNvSpPr/>
          <p:nvPr/>
        </p:nvSpPr>
        <p:spPr>
          <a:xfrm>
            <a:off x="-917205" y="5172138"/>
            <a:ext cx="5489205" cy="1256219"/>
          </a:xfrm>
          <a:prstGeom prst="roundRect">
            <a:avLst/>
          </a:prstGeom>
          <a:solidFill>
            <a:schemeClr val="tx1">
              <a:lumMod val="75000"/>
              <a:lumOff val="2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91593" y="5446304"/>
            <a:ext cx="4465319" cy="707886"/>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Data &amp; AdTech</a:t>
            </a:r>
            <a:endParaRPr lang="en-US" sz="4000" dirty="0">
              <a:solidFill>
                <a:srgbClr val="FAC09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A6A83746-D718-DA99-7642-2B63F18985AA}"/>
              </a:ext>
            </a:extLst>
          </p:cNvPr>
          <p:cNvSpPr>
            <a:spLocks noGrp="1"/>
          </p:cNvSpPr>
          <p:nvPr>
            <p:ph type="sldNum" sz="quarter" idx="12"/>
          </p:nvPr>
        </p:nvSpPr>
        <p:spPr/>
        <p:txBody>
          <a:bodyPr/>
          <a:lstStyle/>
          <a:p>
            <a:fld id="{0FB56013-B943-42BA-886F-6F9D4EB85E9D}" type="slidenum">
              <a:rPr lang="en-US" smtClean="0"/>
              <a:t>9</a:t>
            </a:fld>
            <a:endParaRPr lang="en-US" dirty="0"/>
          </a:p>
        </p:txBody>
      </p:sp>
    </p:spTree>
    <p:extLst>
      <p:ext uri="{BB962C8B-B14F-4D97-AF65-F5344CB8AC3E}">
        <p14:creationId xmlns:p14="http://schemas.microsoft.com/office/powerpoint/2010/main" val="2666447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1"/>
</p:tagLst>
</file>

<file path=ppt/tags/tag2.xml><?xml version="1.0" encoding="utf-8"?>
<p:tagLst xmlns:a="http://schemas.openxmlformats.org/drawingml/2006/main" xmlns:r="http://schemas.openxmlformats.org/officeDocument/2006/relationships" xmlns:p="http://schemas.openxmlformats.org/presentationml/2006/main">
  <p:tag name="RNRSTYL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SPrint">
      <a:dk1>
        <a:sysClr val="windowText" lastClr="000000"/>
      </a:dk1>
      <a:lt1>
        <a:sysClr val="window" lastClr="FFFFFF"/>
      </a:lt1>
      <a:dk2>
        <a:srgbClr val="1A3459"/>
      </a:dk2>
      <a:lt2>
        <a:srgbClr val="FFFFFF"/>
      </a:lt2>
      <a:accent1>
        <a:srgbClr val="1A3459"/>
      </a:accent1>
      <a:accent2>
        <a:srgbClr val="862419"/>
      </a:accent2>
      <a:accent3>
        <a:srgbClr val="739372"/>
      </a:accent3>
      <a:accent4>
        <a:srgbClr val="679A9A"/>
      </a:accent4>
      <a:accent5>
        <a:srgbClr val="585742"/>
      </a:accent5>
      <a:accent6>
        <a:srgbClr val="C85C18"/>
      </a:accent6>
      <a:hlink>
        <a:srgbClr val="3D505A"/>
      </a:hlink>
      <a:folHlink>
        <a:srgbClr val="C0C0C0"/>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SPrint">
      <a:dk1>
        <a:sysClr val="windowText" lastClr="000000"/>
      </a:dk1>
      <a:lt1>
        <a:sysClr val="window" lastClr="FFFFFF"/>
      </a:lt1>
      <a:dk2>
        <a:srgbClr val="1A3459"/>
      </a:dk2>
      <a:lt2>
        <a:srgbClr val="FFFFFF"/>
      </a:lt2>
      <a:accent1>
        <a:srgbClr val="1A3459"/>
      </a:accent1>
      <a:accent2>
        <a:srgbClr val="862419"/>
      </a:accent2>
      <a:accent3>
        <a:srgbClr val="739372"/>
      </a:accent3>
      <a:accent4>
        <a:srgbClr val="679A9A"/>
      </a:accent4>
      <a:accent5>
        <a:srgbClr val="585742"/>
      </a:accent5>
      <a:accent6>
        <a:srgbClr val="C85C18"/>
      </a:accent6>
      <a:hlink>
        <a:srgbClr val="3D505A"/>
      </a:hlink>
      <a:folHlink>
        <a:srgbClr val="C0C0C0"/>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2857</Words>
  <Application>Microsoft Macintosh PowerPoint</Application>
  <PresentationFormat>Letter Paper (8.5x11 in)</PresentationFormat>
  <Paragraphs>395</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Century Gothic</vt:lpstr>
      <vt:lpstr>Calibri</vt:lpstr>
      <vt:lpstr>Wingdings</vt:lpstr>
      <vt:lpstr>Courier New</vt:lpstr>
      <vt:lpstr>Verdana</vt:lpstr>
      <vt:lpstr>Garamond</vt:lpstr>
      <vt:lpstr>Office Theme</vt:lpstr>
      <vt:lpstr>Get The Whole Story</vt:lpstr>
      <vt:lpstr>Data … A Foundation For Marketing Success</vt:lpstr>
      <vt:lpstr>PowerPoint Presentation</vt:lpstr>
      <vt:lpstr>Exabytes?</vt:lpstr>
      <vt:lpstr>Data … The New Commodity</vt:lpstr>
      <vt:lpstr>Data … The New Commodity</vt:lpstr>
      <vt:lpstr>Data … Driving ROAS Measurement</vt:lpstr>
      <vt:lpstr>PowerPoint Presentation</vt:lpstr>
      <vt:lpstr>PowerPoint Presentation</vt:lpstr>
      <vt:lpstr>Birth Of Campaign Measurement?</vt:lpstr>
      <vt:lpstr>PowerPoint Presentation</vt:lpstr>
      <vt:lpstr>Tourism AdTech Landscape</vt:lpstr>
      <vt:lpstr>Building A Data Foundation</vt:lpstr>
      <vt:lpstr>Building A Data Foundation</vt:lpstr>
      <vt:lpstr>Building A Foundation</vt:lpstr>
      <vt:lpstr>Building A Foundation</vt:lpstr>
      <vt:lpstr>Building A Data Foundation</vt:lpstr>
      <vt:lpstr>Building A Foundation</vt:lpstr>
      <vt:lpstr>Building A Foundation</vt:lpstr>
      <vt:lpstr>Building A Foundation</vt:lpstr>
      <vt:lpstr>Data Insights In Use</vt:lpstr>
      <vt:lpstr>The Ritz Carlton</vt:lpstr>
      <vt:lpstr>The Ritz Carlton</vt:lpstr>
      <vt:lpstr>The Ritz Carlton</vt:lpstr>
      <vt:lpstr>Anonymous &amp; De-Anonymized Data</vt:lpstr>
      <vt:lpstr>Measuring ROAS – Anonymous Data</vt:lpstr>
      <vt:lpstr>Measuring ROAS – Anonymous Data</vt:lpstr>
      <vt:lpstr>Measuring ROAS – Anonymous Data</vt:lpstr>
      <vt:lpstr>Visit West Volusia</vt:lpstr>
      <vt:lpstr>Visit West Volusia</vt:lpstr>
      <vt:lpstr>Visit West Volusia</vt:lpstr>
      <vt:lpstr>Measuring ROAS – De-Anonymized Data</vt:lpstr>
      <vt:lpstr>Measuring ROAS – De-Anonymized Data</vt:lpstr>
      <vt:lpstr>Measuring ROAS – De-Anonymized Data</vt:lpstr>
      <vt:lpstr>Measuring ROAS – Validate Campaign Performance</vt:lpstr>
      <vt:lpstr>Measuring ROAS – De-Anonymized Data</vt:lpstr>
      <vt:lpstr>Measuring ROAS – De-Anonymized Data</vt:lpstr>
      <vt:lpstr>PowerPoint Presentation</vt:lpstr>
      <vt:lpstr>Measuring ROAS – Validate Campaign Performance</vt:lpstr>
      <vt:lpstr>Roadmap To Success</vt:lpstr>
      <vt:lpstr>When I Get Back To The Office . . .</vt:lpstr>
      <vt:lpstr>When I Get Back To The Office . .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5</cp:revision>
  <cp:lastPrinted>2025-02-13T01:36:11Z</cp:lastPrinted>
  <dcterms:created xsi:type="dcterms:W3CDTF">2015-11-03T23:06:40Z</dcterms:created>
  <dcterms:modified xsi:type="dcterms:W3CDTF">2025-02-13T01:36:36Z</dcterms:modified>
  <cp:category/>
</cp:coreProperties>
</file>